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61" d="100"/>
          <a:sy n="161" d="100"/>
        </p:scale>
        <p:origin x="784"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106395472d_0_2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106395472d_0_2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106395472d_0_2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3106395472d_0_2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3106395472d_0_2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0" name="Google Shape;270;g3106395472d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3106395472d_0_3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3106395472d_0_3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3106395472d_0_3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3106395472d_0_3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3106395472d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3106395472d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106395472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106395472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106395472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106395472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106395472d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106395472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106395472d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106395472d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106395472d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106395472d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106395472d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106395472d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3106395472d_0_1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3106395472d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3106395472d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3106395472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4" name="Google Shape;14;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0" name="Google Shape;50;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649750"/>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Google Shape;21;p4"/>
          <p:cNvSpPr txBox="1">
            <a:spLocks noGrp="1"/>
          </p:cNvSpPr>
          <p:nvPr>
            <p:ph type="body" idx="1"/>
          </p:nvPr>
        </p:nvSpPr>
        <p:spPr>
          <a:xfrm>
            <a:off x="311700" y="1222450"/>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649750"/>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649750"/>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1" name="Google Shape;4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6" name="Google Shape;46;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6" name="Google Shape;6;p1"/>
          <p:cNvPicPr preferRelativeResize="0"/>
          <p:nvPr/>
        </p:nvPicPr>
        <p:blipFill>
          <a:blip r:embed="rId13">
            <a:alphaModFix/>
          </a:blip>
          <a:stretch>
            <a:fillRect/>
          </a:stretch>
        </p:blipFill>
        <p:spPr>
          <a:xfrm>
            <a:off x="8159445" y="4144200"/>
            <a:ext cx="984551" cy="999300"/>
          </a:xfrm>
          <a:prstGeom prst="rect">
            <a:avLst/>
          </a:prstGeom>
          <a:noFill/>
          <a:ln>
            <a:noFill/>
          </a:ln>
        </p:spPr>
      </p:pic>
      <p:sp>
        <p:nvSpPr>
          <p:cNvPr id="7" name="Google Shape;7;p1"/>
          <p:cNvSpPr txBox="1">
            <a:spLocks noGrp="1"/>
          </p:cNvSpPr>
          <p:nvPr>
            <p:ph type="title"/>
          </p:nvPr>
        </p:nvSpPr>
        <p:spPr>
          <a:xfrm>
            <a:off x="311700" y="649750"/>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8" name="Google Shape;8;p1"/>
          <p:cNvSpPr txBox="1">
            <a:spLocks noGrp="1"/>
          </p:cNvSpPr>
          <p:nvPr>
            <p:ph type="body" idx="1"/>
          </p:nvPr>
        </p:nvSpPr>
        <p:spPr>
          <a:xfrm>
            <a:off x="311700" y="122245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9" name="Google Shape;9;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pic>
        <p:nvPicPr>
          <p:cNvPr id="10" name="Google Shape;10;p1"/>
          <p:cNvPicPr preferRelativeResize="0"/>
          <p:nvPr/>
        </p:nvPicPr>
        <p:blipFill>
          <a:blip r:embed="rId14">
            <a:alphaModFix/>
          </a:blip>
          <a:stretch>
            <a:fillRect/>
          </a:stretch>
        </p:blipFill>
        <p:spPr>
          <a:xfrm>
            <a:off x="0" y="0"/>
            <a:ext cx="9144000" cy="571500"/>
          </a:xfrm>
          <a:prstGeom prst="rect">
            <a:avLst/>
          </a:prstGeom>
          <a:noFill/>
          <a:ln>
            <a:noFill/>
          </a:ln>
        </p:spPr>
      </p:pic>
      <p:pic>
        <p:nvPicPr>
          <p:cNvPr id="11" name="Google Shape;11;p1"/>
          <p:cNvPicPr preferRelativeResize="0"/>
          <p:nvPr/>
        </p:nvPicPr>
        <p:blipFill>
          <a:blip r:embed="rId15">
            <a:alphaModFix/>
          </a:blip>
          <a:stretch>
            <a:fillRect/>
          </a:stretch>
        </p:blipFill>
        <p:spPr>
          <a:xfrm>
            <a:off x="388600" y="65336"/>
            <a:ext cx="1913424" cy="4408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mailto:IBC@UMBC.ED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3"/>
          <p:cNvSpPr txBox="1">
            <a:spLocks noGrp="1"/>
          </p:cNvSpPr>
          <p:nvPr>
            <p:ph type="title" idx="4294967295"/>
          </p:nvPr>
        </p:nvSpPr>
        <p:spPr>
          <a:xfrm>
            <a:off x="457200" y="433540"/>
            <a:ext cx="8229600" cy="7230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None/>
            </a:pPr>
            <a:r>
              <a:rPr lang="en"/>
              <a:t>What NIH Guidelines Section?</a:t>
            </a:r>
            <a:endParaRPr/>
          </a:p>
        </p:txBody>
      </p:sp>
      <p:sp>
        <p:nvSpPr>
          <p:cNvPr id="58" name="Google Shape;58;p13"/>
          <p:cNvSpPr/>
          <p:nvPr/>
        </p:nvSpPr>
        <p:spPr>
          <a:xfrm>
            <a:off x="2807700" y="1084539"/>
            <a:ext cx="3591900" cy="6381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i="0" u="none" strike="noStrike" cap="none">
                <a:solidFill>
                  <a:schemeClr val="dk1"/>
                </a:solidFill>
                <a:latin typeface="Calibri"/>
                <a:ea typeface="Calibri"/>
                <a:cs typeface="Calibri"/>
                <a:sym typeface="Calibri"/>
              </a:rPr>
              <a:t>The proposed activity compromises the control of a disease (e.g., drug resistant genes)</a:t>
            </a:r>
            <a:endParaRPr sz="1400" i="0" u="none" strike="noStrike" cap="none">
              <a:solidFill>
                <a:schemeClr val="dk1"/>
              </a:solidFill>
              <a:latin typeface="Calibri"/>
              <a:ea typeface="Calibri"/>
              <a:cs typeface="Calibri"/>
              <a:sym typeface="Calibri"/>
            </a:endParaRPr>
          </a:p>
        </p:txBody>
      </p:sp>
      <p:cxnSp>
        <p:nvCxnSpPr>
          <p:cNvPr id="59" name="Google Shape;59;p13"/>
          <p:cNvCxnSpPr/>
          <p:nvPr/>
        </p:nvCxnSpPr>
        <p:spPr>
          <a:xfrm>
            <a:off x="4613871" y="1731220"/>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60" name="Google Shape;60;p13"/>
          <p:cNvCxnSpPr/>
          <p:nvPr/>
        </p:nvCxnSpPr>
        <p:spPr>
          <a:xfrm>
            <a:off x="3905018" y="2191447"/>
            <a:ext cx="1334100" cy="0"/>
          </a:xfrm>
          <a:prstGeom prst="straightConnector1">
            <a:avLst/>
          </a:prstGeom>
          <a:noFill/>
          <a:ln w="34925" cap="flat" cmpd="sng">
            <a:solidFill>
              <a:srgbClr val="9292FB"/>
            </a:solidFill>
            <a:prstDash val="solid"/>
            <a:round/>
            <a:headEnd type="none" w="sm" len="sm"/>
            <a:tailEnd type="none" w="sm" len="sm"/>
          </a:ln>
        </p:spPr>
      </p:cxnSp>
      <p:sp>
        <p:nvSpPr>
          <p:cNvPr id="61" name="Google Shape;61;p13"/>
          <p:cNvSpPr/>
          <p:nvPr/>
        </p:nvSpPr>
        <p:spPr>
          <a:xfrm>
            <a:off x="469902" y="2239977"/>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III-A</a:t>
            </a:r>
            <a:endParaRPr sz="1100"/>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NIH Director and IBC approval required </a:t>
            </a:r>
            <a:endParaRPr sz="1100"/>
          </a:p>
        </p:txBody>
      </p:sp>
      <p:sp>
        <p:nvSpPr>
          <p:cNvPr id="62" name="Google Shape;62;p13"/>
          <p:cNvSpPr/>
          <p:nvPr/>
        </p:nvSpPr>
        <p:spPr>
          <a:xfrm>
            <a:off x="2536648" y="1909526"/>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63" name="Google Shape;63;p13"/>
          <p:cNvSpPr/>
          <p:nvPr/>
        </p:nvSpPr>
        <p:spPr>
          <a:xfrm>
            <a:off x="5275614" y="187670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64" name="Google Shape;64;p13"/>
          <p:cNvCxnSpPr/>
          <p:nvPr/>
        </p:nvCxnSpPr>
        <p:spPr>
          <a:xfrm flipH="1">
            <a:off x="2070148" y="2293168"/>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65" name="Google Shape;65;p13"/>
          <p:cNvCxnSpPr>
            <a:endCxn id="66" idx="0"/>
          </p:cNvCxnSpPr>
          <p:nvPr/>
        </p:nvCxnSpPr>
        <p:spPr>
          <a:xfrm>
            <a:off x="6025050" y="2435040"/>
            <a:ext cx="0" cy="483600"/>
          </a:xfrm>
          <a:prstGeom prst="straightConnector1">
            <a:avLst/>
          </a:prstGeom>
          <a:noFill/>
          <a:ln w="34925" cap="flat" cmpd="sng">
            <a:solidFill>
              <a:srgbClr val="9292FB"/>
            </a:solidFill>
            <a:prstDash val="solid"/>
            <a:round/>
            <a:headEnd type="none" w="sm" len="sm"/>
            <a:tailEnd type="triangle" w="med" len="med"/>
          </a:ln>
        </p:spPr>
      </p:cxnSp>
      <p:sp>
        <p:nvSpPr>
          <p:cNvPr id="66" name="Google Shape;66;p13"/>
          <p:cNvSpPr/>
          <p:nvPr/>
        </p:nvSpPr>
        <p:spPr>
          <a:xfrm>
            <a:off x="4229100" y="2918640"/>
            <a:ext cx="3591900" cy="6381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includes cloning toxins with LD50 less than 100 nanograms (e.g., select agent toxins)</a:t>
            </a:r>
            <a:endParaRPr sz="1400" b="0" i="0" u="none" strike="noStrike" cap="none">
              <a:solidFill>
                <a:schemeClr val="dk1"/>
              </a:solidFill>
              <a:latin typeface="Arial"/>
              <a:ea typeface="Arial"/>
              <a:cs typeface="Arial"/>
              <a:sym typeface="Arial"/>
            </a:endParaRPr>
          </a:p>
        </p:txBody>
      </p:sp>
      <p:cxnSp>
        <p:nvCxnSpPr>
          <p:cNvPr id="67" name="Google Shape;67;p13"/>
          <p:cNvCxnSpPr/>
          <p:nvPr/>
        </p:nvCxnSpPr>
        <p:spPr>
          <a:xfrm>
            <a:off x="6072611" y="356554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68" name="Google Shape;68;p13"/>
          <p:cNvCxnSpPr/>
          <p:nvPr/>
        </p:nvCxnSpPr>
        <p:spPr>
          <a:xfrm>
            <a:off x="5427129" y="4039353"/>
            <a:ext cx="1334100" cy="0"/>
          </a:xfrm>
          <a:prstGeom prst="straightConnector1">
            <a:avLst/>
          </a:prstGeom>
          <a:noFill/>
          <a:ln w="34925" cap="flat" cmpd="sng">
            <a:solidFill>
              <a:srgbClr val="9292FB"/>
            </a:solidFill>
            <a:prstDash val="solid"/>
            <a:round/>
            <a:headEnd type="none" w="sm" len="sm"/>
            <a:tailEnd type="none" w="sm" len="sm"/>
          </a:ln>
        </p:spPr>
      </p:cxnSp>
      <p:sp>
        <p:nvSpPr>
          <p:cNvPr id="69" name="Google Shape;69;p13"/>
          <p:cNvSpPr/>
          <p:nvPr/>
        </p:nvSpPr>
        <p:spPr>
          <a:xfrm>
            <a:off x="4066426" y="37544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70" name="Google Shape;70;p13"/>
          <p:cNvSpPr/>
          <p:nvPr/>
        </p:nvSpPr>
        <p:spPr>
          <a:xfrm>
            <a:off x="6787188" y="373790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71" name="Google Shape;71;p13"/>
          <p:cNvCxnSpPr/>
          <p:nvPr/>
        </p:nvCxnSpPr>
        <p:spPr>
          <a:xfrm flipH="1">
            <a:off x="3586879" y="4090990"/>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72" name="Google Shape;72;p13"/>
          <p:cNvSpPr/>
          <p:nvPr/>
        </p:nvSpPr>
        <p:spPr>
          <a:xfrm>
            <a:off x="1984332" y="4046407"/>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III-B</a:t>
            </a:r>
            <a:endParaRPr sz="1100"/>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OSP, NIH and IBC approval required </a:t>
            </a:r>
            <a:endParaRPr sz="1100"/>
          </a:p>
        </p:txBody>
      </p:sp>
      <p:cxnSp>
        <p:nvCxnSpPr>
          <p:cNvPr id="73" name="Google Shape;73;p13"/>
          <p:cNvCxnSpPr/>
          <p:nvPr/>
        </p:nvCxnSpPr>
        <p:spPr>
          <a:xfrm>
            <a:off x="7459339" y="4338231"/>
            <a:ext cx="0" cy="8232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2"/>
          <p:cNvSpPr/>
          <p:nvPr/>
        </p:nvSpPr>
        <p:spPr>
          <a:xfrm>
            <a:off x="1471200" y="931375"/>
            <a:ext cx="65826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a:t>
            </a:r>
            <a:r>
              <a:rPr lang="en">
                <a:solidFill>
                  <a:schemeClr val="dk1"/>
                </a:solidFill>
                <a:latin typeface="Calibri"/>
                <a:ea typeface="Calibri"/>
                <a:cs typeface="Calibri"/>
                <a:sym typeface="Calibri"/>
              </a:rPr>
              <a:t>the formation of rDNA or Synthetic Nucleic Acid molecules containing no more than two thirds of the genome of any eukaryotic virus</a:t>
            </a:r>
            <a:endParaRPr sz="1100">
              <a:solidFill>
                <a:schemeClr val="dk1"/>
              </a:solidFill>
            </a:endParaRPr>
          </a:p>
        </p:txBody>
      </p:sp>
      <p:cxnSp>
        <p:nvCxnSpPr>
          <p:cNvPr id="239" name="Google Shape;239;p22"/>
          <p:cNvCxnSpPr/>
          <p:nvPr/>
        </p:nvCxnSpPr>
        <p:spPr>
          <a:xfrm>
            <a:off x="4613871" y="1523745"/>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240" name="Google Shape;240;p22"/>
          <p:cNvCxnSpPr/>
          <p:nvPr/>
        </p:nvCxnSpPr>
        <p:spPr>
          <a:xfrm>
            <a:off x="3905018" y="1983971"/>
            <a:ext cx="1334100" cy="0"/>
          </a:xfrm>
          <a:prstGeom prst="straightConnector1">
            <a:avLst/>
          </a:prstGeom>
          <a:noFill/>
          <a:ln w="34925" cap="flat" cmpd="sng">
            <a:solidFill>
              <a:srgbClr val="9292FB"/>
            </a:solidFill>
            <a:prstDash val="solid"/>
            <a:round/>
            <a:headEnd type="none" w="sm" len="sm"/>
            <a:tailEnd type="none" w="sm" len="sm"/>
          </a:ln>
        </p:spPr>
      </p:cxnSp>
      <p:sp>
        <p:nvSpPr>
          <p:cNvPr id="241" name="Google Shape;241;p22"/>
          <p:cNvSpPr/>
          <p:nvPr/>
        </p:nvSpPr>
        <p:spPr>
          <a:xfrm>
            <a:off x="469902" y="203250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a:t>
            </a:r>
            <a:r>
              <a:rPr lang="en" sz="800">
                <a:solidFill>
                  <a:srgbClr val="002060"/>
                </a:solidFill>
              </a:rPr>
              <a:t>E</a:t>
            </a:r>
            <a:r>
              <a:rPr lang="en" sz="800" b="0" i="0" u="none" strike="noStrike" cap="none">
                <a:solidFill>
                  <a:srgbClr val="002060"/>
                </a:solidFill>
                <a:latin typeface="Arial"/>
                <a:ea typeface="Arial"/>
                <a:cs typeface="Arial"/>
                <a:sym typeface="Arial"/>
              </a:rPr>
              <a:t>-</a:t>
            </a:r>
            <a:r>
              <a:rPr lang="en" sz="800">
                <a:solidFill>
                  <a:srgbClr val="002060"/>
                </a:solidFill>
              </a:rPr>
              <a:t>1</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42" name="Google Shape;242;p22"/>
          <p:cNvSpPr/>
          <p:nvPr/>
        </p:nvSpPr>
        <p:spPr>
          <a:xfrm>
            <a:off x="2536648" y="170205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43" name="Google Shape;243;p22"/>
          <p:cNvSpPr/>
          <p:nvPr/>
        </p:nvSpPr>
        <p:spPr>
          <a:xfrm>
            <a:off x="5275614" y="16692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44" name="Google Shape;244;p22"/>
          <p:cNvCxnSpPr/>
          <p:nvPr/>
        </p:nvCxnSpPr>
        <p:spPr>
          <a:xfrm flipH="1">
            <a:off x="2070148" y="2085692"/>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245" name="Google Shape;245;p22"/>
          <p:cNvCxnSpPr/>
          <p:nvPr/>
        </p:nvCxnSpPr>
        <p:spPr>
          <a:xfrm>
            <a:off x="6025080" y="2225256"/>
            <a:ext cx="0" cy="473700"/>
          </a:xfrm>
          <a:prstGeom prst="straightConnector1">
            <a:avLst/>
          </a:prstGeom>
          <a:noFill/>
          <a:ln w="34925" cap="flat" cmpd="sng">
            <a:solidFill>
              <a:srgbClr val="9292FB"/>
            </a:solidFill>
            <a:prstDash val="solid"/>
            <a:round/>
            <a:headEnd type="none" w="sm" len="sm"/>
            <a:tailEnd type="triangle" w="med" len="med"/>
          </a:ln>
        </p:spPr>
      </p:cxnSp>
      <p:sp>
        <p:nvSpPr>
          <p:cNvPr id="246" name="Google Shape;246;p22"/>
          <p:cNvSpPr/>
          <p:nvPr/>
        </p:nvSpPr>
        <p:spPr>
          <a:xfrm>
            <a:off x="1984325" y="2675700"/>
            <a:ext cx="7019400" cy="9030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lnSpc>
                <a:spcPct val="115000"/>
              </a:lnSpc>
              <a:spcAft>
                <a:spcPts val="0"/>
              </a:spcAft>
              <a:buClr>
                <a:schemeClr val="dk1"/>
              </a:buClr>
              <a:buSzPts val="1100"/>
              <a:buFont typeface="Arial"/>
              <a:buNone/>
            </a:pPr>
            <a:r>
              <a:rPr lang="en" dirty="0">
                <a:solidFill>
                  <a:schemeClr val="dk1"/>
                </a:solidFill>
                <a:latin typeface="Calibri"/>
                <a:ea typeface="Calibri"/>
                <a:cs typeface="Calibri"/>
                <a:sym typeface="Calibri"/>
              </a:rPr>
              <a:t>Experiment involves nucleic acid molecule-modified whole plants, and/or experiments involving recombinant or synthetic nucleic acid molecule-modified organisms associated with whole plants, except those that fall under Section </a:t>
            </a:r>
            <a:r>
              <a:rPr lang="en" dirty="0">
                <a:solidFill>
                  <a:srgbClr val="0000FF"/>
                </a:solidFill>
                <a:latin typeface="Calibri"/>
                <a:ea typeface="Calibri"/>
                <a:cs typeface="Calibri"/>
                <a:sym typeface="Calibri"/>
              </a:rPr>
              <a:t>III-A</a:t>
            </a:r>
            <a:r>
              <a:rPr lang="en" dirty="0">
                <a:solidFill>
                  <a:schemeClr val="dk1"/>
                </a:solidFill>
                <a:latin typeface="Calibri"/>
                <a:ea typeface="Calibri"/>
                <a:cs typeface="Calibri"/>
                <a:sym typeface="Calibri"/>
              </a:rPr>
              <a:t>, </a:t>
            </a:r>
            <a:r>
              <a:rPr lang="en" dirty="0">
                <a:solidFill>
                  <a:srgbClr val="0000FF"/>
                </a:solidFill>
                <a:latin typeface="Calibri"/>
                <a:ea typeface="Calibri"/>
                <a:cs typeface="Calibri"/>
                <a:sym typeface="Calibri"/>
              </a:rPr>
              <a:t>III-B</a:t>
            </a:r>
            <a:r>
              <a:rPr lang="en" dirty="0">
                <a:solidFill>
                  <a:schemeClr val="dk1"/>
                </a:solidFill>
                <a:latin typeface="Calibri"/>
                <a:ea typeface="Calibri"/>
                <a:cs typeface="Calibri"/>
                <a:sym typeface="Calibri"/>
              </a:rPr>
              <a:t>, </a:t>
            </a:r>
            <a:r>
              <a:rPr lang="en" dirty="0">
                <a:solidFill>
                  <a:srgbClr val="0000FF"/>
                </a:solidFill>
                <a:latin typeface="Calibri"/>
                <a:ea typeface="Calibri"/>
                <a:cs typeface="Calibri"/>
                <a:sym typeface="Calibri"/>
              </a:rPr>
              <a:t>III-D</a:t>
            </a:r>
            <a:r>
              <a:rPr lang="en" dirty="0">
                <a:solidFill>
                  <a:schemeClr val="dk1"/>
                </a:solidFill>
                <a:latin typeface="Calibri"/>
                <a:ea typeface="Calibri"/>
                <a:cs typeface="Calibri"/>
                <a:sym typeface="Calibri"/>
              </a:rPr>
              <a:t>, or </a:t>
            </a:r>
            <a:r>
              <a:rPr lang="en" dirty="0">
                <a:solidFill>
                  <a:srgbClr val="0000FF"/>
                </a:solidFill>
                <a:latin typeface="Calibri"/>
                <a:ea typeface="Calibri"/>
                <a:cs typeface="Calibri"/>
                <a:sym typeface="Calibri"/>
              </a:rPr>
              <a:t>III-F</a:t>
            </a:r>
            <a:r>
              <a:rPr lang="en" dirty="0">
                <a:solidFill>
                  <a:schemeClr val="dk1"/>
                </a:solidFill>
                <a:latin typeface="Calibri"/>
                <a:ea typeface="Calibri"/>
                <a:cs typeface="Calibri"/>
                <a:sym typeface="Calibri"/>
              </a:rPr>
              <a:t>.</a:t>
            </a:r>
            <a:endParaRPr dirty="0">
              <a:solidFill>
                <a:schemeClr val="dk1"/>
              </a:solidFill>
              <a:latin typeface="Calibri"/>
              <a:ea typeface="Calibri"/>
              <a:cs typeface="Calibri"/>
              <a:sym typeface="Calibri"/>
            </a:endParaRPr>
          </a:p>
          <a:p>
            <a:pPr marL="0" marR="0" lvl="0" indent="0" algn="ctr" rtl="0">
              <a:lnSpc>
                <a:spcPct val="100000"/>
              </a:lnSpc>
              <a:spcBef>
                <a:spcPts val="1200"/>
              </a:spcBef>
              <a:spcAft>
                <a:spcPts val="0"/>
              </a:spcAft>
              <a:buClr>
                <a:srgbClr val="002060"/>
              </a:buClr>
              <a:buSzPts val="1400"/>
              <a:buFont typeface="Calibri"/>
              <a:buNone/>
            </a:pPr>
            <a:endParaRPr dirty="0">
              <a:solidFill>
                <a:srgbClr val="002060"/>
              </a:solidFill>
              <a:latin typeface="Calibri"/>
              <a:ea typeface="Calibri"/>
              <a:cs typeface="Calibri"/>
              <a:sym typeface="Calibri"/>
            </a:endParaRPr>
          </a:p>
        </p:txBody>
      </p:sp>
      <p:cxnSp>
        <p:nvCxnSpPr>
          <p:cNvPr id="247" name="Google Shape;247;p22"/>
          <p:cNvCxnSpPr/>
          <p:nvPr/>
        </p:nvCxnSpPr>
        <p:spPr>
          <a:xfrm>
            <a:off x="6072611" y="356554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248" name="Google Shape;248;p22"/>
          <p:cNvCxnSpPr/>
          <p:nvPr/>
        </p:nvCxnSpPr>
        <p:spPr>
          <a:xfrm>
            <a:off x="5427129" y="4039353"/>
            <a:ext cx="1334100" cy="0"/>
          </a:xfrm>
          <a:prstGeom prst="straightConnector1">
            <a:avLst/>
          </a:prstGeom>
          <a:noFill/>
          <a:ln w="34925" cap="flat" cmpd="sng">
            <a:solidFill>
              <a:srgbClr val="9292FB"/>
            </a:solidFill>
            <a:prstDash val="solid"/>
            <a:round/>
            <a:headEnd type="none" w="sm" len="sm"/>
            <a:tailEnd type="none" w="sm" len="sm"/>
          </a:ln>
        </p:spPr>
      </p:cxnSp>
      <p:sp>
        <p:nvSpPr>
          <p:cNvPr id="249" name="Google Shape;249;p22"/>
          <p:cNvSpPr/>
          <p:nvPr/>
        </p:nvSpPr>
        <p:spPr>
          <a:xfrm>
            <a:off x="4066426" y="37544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50" name="Google Shape;250;p22"/>
          <p:cNvSpPr/>
          <p:nvPr/>
        </p:nvSpPr>
        <p:spPr>
          <a:xfrm>
            <a:off x="6787188" y="373790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51" name="Google Shape;251;p22"/>
          <p:cNvCxnSpPr/>
          <p:nvPr/>
        </p:nvCxnSpPr>
        <p:spPr>
          <a:xfrm flipH="1">
            <a:off x="3586879" y="4090990"/>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252" name="Google Shape;252;p22"/>
          <p:cNvSpPr/>
          <p:nvPr/>
        </p:nvSpPr>
        <p:spPr>
          <a:xfrm>
            <a:off x="1984332" y="4046407"/>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a:t>
            </a:r>
            <a:r>
              <a:rPr lang="en" sz="800">
                <a:solidFill>
                  <a:srgbClr val="002060"/>
                </a:solidFill>
              </a:rPr>
              <a:t>E</a:t>
            </a:r>
            <a:r>
              <a:rPr lang="en" sz="800" b="0" i="0" u="none" strike="noStrike" cap="none">
                <a:solidFill>
                  <a:srgbClr val="002060"/>
                </a:solidFill>
                <a:latin typeface="Arial"/>
                <a:ea typeface="Arial"/>
                <a:cs typeface="Arial"/>
                <a:sym typeface="Arial"/>
              </a:rPr>
              <a:t>-</a:t>
            </a:r>
            <a:r>
              <a:rPr lang="en" sz="800">
                <a:solidFill>
                  <a:srgbClr val="002060"/>
                </a:solidFill>
              </a:rPr>
              <a:t>2</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253" name="Google Shape;253;p22"/>
          <p:cNvCxnSpPr/>
          <p:nvPr/>
        </p:nvCxnSpPr>
        <p:spPr>
          <a:xfrm>
            <a:off x="7460539" y="4338381"/>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254" name="Google Shape;254;p22"/>
          <p:cNvCxnSpPr/>
          <p:nvPr/>
        </p:nvCxnSpPr>
        <p:spPr>
          <a:xfrm>
            <a:off x="4613875" y="28300"/>
            <a:ext cx="0" cy="9030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3"/>
          <p:cNvSpPr/>
          <p:nvPr/>
        </p:nvSpPr>
        <p:spPr>
          <a:xfrm>
            <a:off x="756775" y="801500"/>
            <a:ext cx="7714200" cy="20277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l" rtl="0">
              <a:lnSpc>
                <a:spcPct val="115000"/>
              </a:lnSpc>
              <a:spcAft>
                <a:spcPts val="0"/>
              </a:spcAft>
              <a:buClr>
                <a:schemeClr val="dk1"/>
              </a:buClr>
              <a:buSzPts val="1100"/>
              <a:buFont typeface="Arial"/>
              <a:buNone/>
            </a:pPr>
            <a:r>
              <a:rPr lang="en" dirty="0">
                <a:solidFill>
                  <a:schemeClr val="dk1"/>
                </a:solidFill>
                <a:latin typeface="Calibri"/>
                <a:ea typeface="Calibri"/>
                <a:cs typeface="Calibri"/>
                <a:sym typeface="Calibri"/>
              </a:rPr>
              <a:t>Proposed activity involves those synthetic nucleic acids that: (1) can neither replicate nor generate nucleic acids that can replicate in any living cell (e.g., oligonucleotides or other synthetic nucleic acids that do not contain an origin of replication or contain elements known to interact with either DNA or RNA polymerase), and (2) are not designed to introduce a stable genetic modification, and (3) do not produce a toxin that is lethal for vertebrates at an LD50 of less than 100 nanograms per kilogram body weight. If a synthetic nucleic acid is deliberately transferred into one or more human research participants and meets the criteria of Section </a:t>
            </a:r>
            <a:r>
              <a:rPr lang="en" dirty="0">
                <a:solidFill>
                  <a:srgbClr val="0000FF"/>
                </a:solidFill>
                <a:latin typeface="Calibri"/>
                <a:ea typeface="Calibri"/>
                <a:cs typeface="Calibri"/>
                <a:sym typeface="Calibri"/>
              </a:rPr>
              <a:t>III-C</a:t>
            </a:r>
            <a:r>
              <a:rPr lang="en" dirty="0">
                <a:solidFill>
                  <a:schemeClr val="dk1"/>
                </a:solidFill>
                <a:latin typeface="Calibri"/>
                <a:ea typeface="Calibri"/>
                <a:cs typeface="Calibri"/>
                <a:sym typeface="Calibri"/>
              </a:rPr>
              <a:t>, it is not exempt.</a:t>
            </a:r>
            <a:endParaRPr dirty="0">
              <a:solidFill>
                <a:schemeClr val="dk1"/>
              </a:solidFill>
              <a:latin typeface="Calibri"/>
              <a:ea typeface="Calibri"/>
              <a:cs typeface="Calibri"/>
              <a:sym typeface="Calibri"/>
            </a:endParaRPr>
          </a:p>
          <a:p>
            <a:pPr marL="0" marR="0" lvl="0" indent="0" algn="ctr" rtl="0">
              <a:lnSpc>
                <a:spcPct val="100000"/>
              </a:lnSpc>
              <a:spcBef>
                <a:spcPts val="1200"/>
              </a:spcBef>
              <a:spcAft>
                <a:spcPts val="0"/>
              </a:spcAft>
              <a:buClr>
                <a:srgbClr val="002060"/>
              </a:buClr>
              <a:buSzPts val="1400"/>
              <a:buFont typeface="Calibri"/>
              <a:buNone/>
            </a:pPr>
            <a:endParaRPr sz="1100" dirty="0"/>
          </a:p>
        </p:txBody>
      </p:sp>
      <p:cxnSp>
        <p:nvCxnSpPr>
          <p:cNvPr id="260" name="Google Shape;260;p23"/>
          <p:cNvCxnSpPr/>
          <p:nvPr/>
        </p:nvCxnSpPr>
        <p:spPr>
          <a:xfrm>
            <a:off x="4613875" y="2829200"/>
            <a:ext cx="0" cy="554700"/>
          </a:xfrm>
          <a:prstGeom prst="straightConnector1">
            <a:avLst/>
          </a:prstGeom>
          <a:noFill/>
          <a:ln w="34925" cap="flat" cmpd="sng">
            <a:solidFill>
              <a:srgbClr val="9292FB"/>
            </a:solidFill>
            <a:prstDash val="solid"/>
            <a:round/>
            <a:headEnd type="none" w="sm" len="sm"/>
            <a:tailEnd type="triangle" w="med" len="med"/>
          </a:ln>
        </p:spPr>
      </p:cxnSp>
      <p:cxnSp>
        <p:nvCxnSpPr>
          <p:cNvPr id="261" name="Google Shape;261;p23"/>
          <p:cNvCxnSpPr/>
          <p:nvPr/>
        </p:nvCxnSpPr>
        <p:spPr>
          <a:xfrm>
            <a:off x="3905018" y="3370283"/>
            <a:ext cx="1334100" cy="0"/>
          </a:xfrm>
          <a:prstGeom prst="straightConnector1">
            <a:avLst/>
          </a:prstGeom>
          <a:noFill/>
          <a:ln w="34925" cap="flat" cmpd="sng">
            <a:solidFill>
              <a:srgbClr val="9292FB"/>
            </a:solidFill>
            <a:prstDash val="solid"/>
            <a:round/>
            <a:headEnd type="none" w="sm" len="sm"/>
            <a:tailEnd type="none" w="sm" len="sm"/>
          </a:ln>
        </p:spPr>
      </p:cxnSp>
      <p:sp>
        <p:nvSpPr>
          <p:cNvPr id="262" name="Google Shape;262;p23"/>
          <p:cNvSpPr/>
          <p:nvPr/>
        </p:nvSpPr>
        <p:spPr>
          <a:xfrm>
            <a:off x="469902" y="3418813"/>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Exempt </a:t>
            </a:r>
            <a:r>
              <a:rPr lang="en" sz="800">
                <a:solidFill>
                  <a:srgbClr val="002060"/>
                </a:solidFill>
              </a:rPr>
              <a:t>Experiments, </a:t>
            </a:r>
            <a:r>
              <a:rPr lang="en" sz="800" b="0" i="0" u="none" strike="noStrike" cap="none">
                <a:solidFill>
                  <a:srgbClr val="002060"/>
                </a:solidFill>
                <a:latin typeface="Arial"/>
                <a:ea typeface="Arial"/>
                <a:cs typeface="Arial"/>
                <a:sym typeface="Arial"/>
              </a:rPr>
              <a:t>Section III-</a:t>
            </a:r>
            <a:r>
              <a:rPr lang="en" sz="800">
                <a:solidFill>
                  <a:srgbClr val="002060"/>
                </a:solidFill>
              </a:rPr>
              <a:t>F</a:t>
            </a:r>
            <a:r>
              <a:rPr lang="en" sz="800" b="0" i="0" u="none" strike="noStrike" cap="none">
                <a:solidFill>
                  <a:srgbClr val="002060"/>
                </a:solidFill>
                <a:latin typeface="Arial"/>
                <a:ea typeface="Arial"/>
                <a:cs typeface="Arial"/>
                <a:sym typeface="Arial"/>
              </a:rPr>
              <a:t>-</a:t>
            </a:r>
            <a:r>
              <a:rPr lang="en" sz="800">
                <a:solidFill>
                  <a:srgbClr val="002060"/>
                </a:solidFill>
              </a:rPr>
              <a:t>1</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63" name="Google Shape;263;p23"/>
          <p:cNvSpPr/>
          <p:nvPr/>
        </p:nvSpPr>
        <p:spPr>
          <a:xfrm>
            <a:off x="2536648" y="308836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64" name="Google Shape;264;p23"/>
          <p:cNvSpPr/>
          <p:nvPr/>
        </p:nvSpPr>
        <p:spPr>
          <a:xfrm>
            <a:off x="5275614" y="3055544"/>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65" name="Google Shape;265;p23"/>
          <p:cNvCxnSpPr/>
          <p:nvPr/>
        </p:nvCxnSpPr>
        <p:spPr>
          <a:xfrm flipH="1">
            <a:off x="2070148" y="3472004"/>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266" name="Google Shape;266;p23"/>
          <p:cNvCxnSpPr/>
          <p:nvPr/>
        </p:nvCxnSpPr>
        <p:spPr>
          <a:xfrm>
            <a:off x="6025080" y="3639343"/>
            <a:ext cx="0" cy="1472100"/>
          </a:xfrm>
          <a:prstGeom prst="straightConnector1">
            <a:avLst/>
          </a:prstGeom>
          <a:noFill/>
          <a:ln w="34925" cap="flat" cmpd="sng">
            <a:solidFill>
              <a:srgbClr val="9292FB"/>
            </a:solidFill>
            <a:prstDash val="solid"/>
            <a:round/>
            <a:headEnd type="none" w="sm" len="sm"/>
            <a:tailEnd type="triangle" w="med" len="med"/>
          </a:ln>
        </p:spPr>
      </p:cxnSp>
      <p:cxnSp>
        <p:nvCxnSpPr>
          <p:cNvPr id="267" name="Google Shape;267;p23"/>
          <p:cNvCxnSpPr/>
          <p:nvPr/>
        </p:nvCxnSpPr>
        <p:spPr>
          <a:xfrm>
            <a:off x="4611600" y="9425"/>
            <a:ext cx="2400" cy="8181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24"/>
          <p:cNvSpPr/>
          <p:nvPr/>
        </p:nvSpPr>
        <p:spPr>
          <a:xfrm>
            <a:off x="1320300" y="612175"/>
            <a:ext cx="6922200" cy="9627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2060"/>
              </a:buClr>
              <a:buSzPts val="1400"/>
              <a:buFont typeface="Calibri"/>
              <a:buNone/>
            </a:pPr>
            <a:r>
              <a:rPr lang="en">
                <a:latin typeface="Calibri"/>
                <a:ea typeface="Calibri"/>
                <a:cs typeface="Calibri"/>
                <a:sym typeface="Calibri"/>
              </a:rPr>
              <a:t>The proposed activity includes recombinant or synthetic nucleic acid molecules </a:t>
            </a:r>
            <a:r>
              <a:rPr lang="en">
                <a:solidFill>
                  <a:schemeClr val="dk1"/>
                </a:solidFill>
                <a:latin typeface="Calibri"/>
                <a:ea typeface="Calibri"/>
                <a:cs typeface="Calibri"/>
                <a:sym typeface="Calibri"/>
              </a:rPr>
              <a:t>that are not in organisms, cells, or viruses and that have not been modified or manipulated (e.g., encapsulated into synthetic or natural vehicles) to render them capable of penetrating cellular membranes.</a:t>
            </a: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sz="1100"/>
          </a:p>
        </p:txBody>
      </p:sp>
      <p:cxnSp>
        <p:nvCxnSpPr>
          <p:cNvPr id="273" name="Google Shape;273;p24"/>
          <p:cNvCxnSpPr/>
          <p:nvPr/>
        </p:nvCxnSpPr>
        <p:spPr>
          <a:xfrm>
            <a:off x="4613871" y="1574870"/>
            <a:ext cx="0" cy="396300"/>
          </a:xfrm>
          <a:prstGeom prst="straightConnector1">
            <a:avLst/>
          </a:prstGeom>
          <a:noFill/>
          <a:ln w="34925" cap="flat" cmpd="sng">
            <a:solidFill>
              <a:srgbClr val="9292FB"/>
            </a:solidFill>
            <a:prstDash val="solid"/>
            <a:round/>
            <a:headEnd type="none" w="sm" len="sm"/>
            <a:tailEnd type="triangle" w="med" len="med"/>
          </a:ln>
        </p:spPr>
      </p:cxnSp>
      <p:cxnSp>
        <p:nvCxnSpPr>
          <p:cNvPr id="274" name="Google Shape;274;p24"/>
          <p:cNvCxnSpPr/>
          <p:nvPr/>
        </p:nvCxnSpPr>
        <p:spPr>
          <a:xfrm>
            <a:off x="3905018" y="1983971"/>
            <a:ext cx="1334100" cy="0"/>
          </a:xfrm>
          <a:prstGeom prst="straightConnector1">
            <a:avLst/>
          </a:prstGeom>
          <a:noFill/>
          <a:ln w="34925" cap="flat" cmpd="sng">
            <a:solidFill>
              <a:srgbClr val="9292FB"/>
            </a:solidFill>
            <a:prstDash val="solid"/>
            <a:round/>
            <a:headEnd type="none" w="sm" len="sm"/>
            <a:tailEnd type="none" w="sm" len="sm"/>
          </a:ln>
        </p:spPr>
      </p:cxnSp>
      <p:sp>
        <p:nvSpPr>
          <p:cNvPr id="275" name="Google Shape;275;p24"/>
          <p:cNvSpPr/>
          <p:nvPr/>
        </p:nvSpPr>
        <p:spPr>
          <a:xfrm>
            <a:off x="469902" y="203250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III-F-2</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76" name="Google Shape;276;p24"/>
          <p:cNvSpPr/>
          <p:nvPr/>
        </p:nvSpPr>
        <p:spPr>
          <a:xfrm>
            <a:off x="2536648" y="170205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77" name="Google Shape;277;p24"/>
          <p:cNvSpPr/>
          <p:nvPr/>
        </p:nvSpPr>
        <p:spPr>
          <a:xfrm>
            <a:off x="5275614" y="16692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78" name="Google Shape;278;p24"/>
          <p:cNvCxnSpPr/>
          <p:nvPr/>
        </p:nvCxnSpPr>
        <p:spPr>
          <a:xfrm flipH="1">
            <a:off x="2070148" y="2085692"/>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279" name="Google Shape;279;p24"/>
          <p:cNvCxnSpPr/>
          <p:nvPr/>
        </p:nvCxnSpPr>
        <p:spPr>
          <a:xfrm>
            <a:off x="6025080" y="2225256"/>
            <a:ext cx="0" cy="473700"/>
          </a:xfrm>
          <a:prstGeom prst="straightConnector1">
            <a:avLst/>
          </a:prstGeom>
          <a:noFill/>
          <a:ln w="34925" cap="flat" cmpd="sng">
            <a:solidFill>
              <a:srgbClr val="9292FB"/>
            </a:solidFill>
            <a:prstDash val="solid"/>
            <a:round/>
            <a:headEnd type="none" w="sm" len="sm"/>
            <a:tailEnd type="triangle" w="med" len="med"/>
          </a:ln>
        </p:spPr>
      </p:cxnSp>
      <p:sp>
        <p:nvSpPr>
          <p:cNvPr id="280" name="Google Shape;280;p24"/>
          <p:cNvSpPr/>
          <p:nvPr/>
        </p:nvSpPr>
        <p:spPr>
          <a:xfrm>
            <a:off x="1984325" y="2675700"/>
            <a:ext cx="7019400" cy="7545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spcBef>
                <a:spcPts val="0"/>
              </a:spcBef>
              <a:spcAft>
                <a:spcPts val="0"/>
              </a:spcAft>
              <a:buClr>
                <a:srgbClr val="002060"/>
              </a:buClr>
              <a:buSzPts val="1400"/>
              <a:buFont typeface="Calibri"/>
              <a:buNone/>
            </a:pPr>
            <a:r>
              <a:rPr lang="en">
                <a:solidFill>
                  <a:schemeClr val="dk1"/>
                </a:solidFill>
                <a:latin typeface="Calibri"/>
                <a:ea typeface="Calibri"/>
                <a:cs typeface="Calibri"/>
                <a:sym typeface="Calibri"/>
              </a:rPr>
              <a:t>The proposed activity includes recombinant or synthetic nucleic acid molecules that consist solely of the exact recombinant or synthetic nucleic acid sequence from a single source that exists contemporaneously in nature.</a:t>
            </a: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p:txBody>
      </p:sp>
      <p:cxnSp>
        <p:nvCxnSpPr>
          <p:cNvPr id="281" name="Google Shape;281;p24"/>
          <p:cNvCxnSpPr/>
          <p:nvPr/>
        </p:nvCxnSpPr>
        <p:spPr>
          <a:xfrm>
            <a:off x="6072600" y="3451625"/>
            <a:ext cx="0" cy="587700"/>
          </a:xfrm>
          <a:prstGeom prst="straightConnector1">
            <a:avLst/>
          </a:prstGeom>
          <a:noFill/>
          <a:ln w="34925" cap="flat" cmpd="sng">
            <a:solidFill>
              <a:srgbClr val="9292FB"/>
            </a:solidFill>
            <a:prstDash val="solid"/>
            <a:round/>
            <a:headEnd type="none" w="sm" len="sm"/>
            <a:tailEnd type="triangle" w="med" len="med"/>
          </a:ln>
        </p:spPr>
      </p:cxnSp>
      <p:cxnSp>
        <p:nvCxnSpPr>
          <p:cNvPr id="282" name="Google Shape;282;p24"/>
          <p:cNvCxnSpPr/>
          <p:nvPr/>
        </p:nvCxnSpPr>
        <p:spPr>
          <a:xfrm>
            <a:off x="5427129" y="4039353"/>
            <a:ext cx="1334100" cy="0"/>
          </a:xfrm>
          <a:prstGeom prst="straightConnector1">
            <a:avLst/>
          </a:prstGeom>
          <a:noFill/>
          <a:ln w="34925" cap="flat" cmpd="sng">
            <a:solidFill>
              <a:srgbClr val="9292FB"/>
            </a:solidFill>
            <a:prstDash val="solid"/>
            <a:round/>
            <a:headEnd type="none" w="sm" len="sm"/>
            <a:tailEnd type="none" w="sm" len="sm"/>
          </a:ln>
        </p:spPr>
      </p:cxnSp>
      <p:sp>
        <p:nvSpPr>
          <p:cNvPr id="283" name="Google Shape;283;p24"/>
          <p:cNvSpPr/>
          <p:nvPr/>
        </p:nvSpPr>
        <p:spPr>
          <a:xfrm>
            <a:off x="4066426" y="37544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84" name="Google Shape;284;p24"/>
          <p:cNvSpPr/>
          <p:nvPr/>
        </p:nvSpPr>
        <p:spPr>
          <a:xfrm>
            <a:off x="6787188" y="373790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85" name="Google Shape;285;p24"/>
          <p:cNvCxnSpPr/>
          <p:nvPr/>
        </p:nvCxnSpPr>
        <p:spPr>
          <a:xfrm flipH="1">
            <a:off x="3586879" y="4090990"/>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286" name="Google Shape;286;p24"/>
          <p:cNvSpPr/>
          <p:nvPr/>
        </p:nvSpPr>
        <p:spPr>
          <a:xfrm>
            <a:off x="1984332" y="4046407"/>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III-F-3</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287" name="Google Shape;287;p24"/>
          <p:cNvCxnSpPr/>
          <p:nvPr/>
        </p:nvCxnSpPr>
        <p:spPr>
          <a:xfrm>
            <a:off x="7460539" y="4338381"/>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288" name="Google Shape;288;p24"/>
          <p:cNvCxnSpPr/>
          <p:nvPr/>
        </p:nvCxnSpPr>
        <p:spPr>
          <a:xfrm>
            <a:off x="4613875" y="18850"/>
            <a:ext cx="0" cy="5847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5"/>
          <p:cNvSpPr/>
          <p:nvPr/>
        </p:nvSpPr>
        <p:spPr>
          <a:xfrm>
            <a:off x="1320300" y="612175"/>
            <a:ext cx="6922200" cy="9627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2060"/>
              </a:buClr>
              <a:buSzPts val="1400"/>
              <a:buFont typeface="Calibri"/>
              <a:buNone/>
            </a:pPr>
            <a:r>
              <a:rPr lang="en">
                <a:latin typeface="Calibri"/>
                <a:ea typeface="Calibri"/>
                <a:cs typeface="Calibri"/>
                <a:sym typeface="Calibri"/>
              </a:rPr>
              <a:t>The proposed activity includes recombinant or synthetic nucleic acid molecules </a:t>
            </a:r>
            <a:r>
              <a:rPr lang="en">
                <a:solidFill>
                  <a:schemeClr val="dk1"/>
                </a:solidFill>
                <a:latin typeface="Calibri"/>
                <a:ea typeface="Calibri"/>
                <a:cs typeface="Calibri"/>
                <a:sym typeface="Calibri"/>
              </a:rPr>
              <a:t>that consist entirely of nucleic acids from a prokaryotic host, including its indigenous plasmids or viruses when propagated only in that host (or a closely related strain of the same species), or when transferred to another host by well-established physiological means.</a:t>
            </a: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sz="1100"/>
          </a:p>
        </p:txBody>
      </p:sp>
      <p:cxnSp>
        <p:nvCxnSpPr>
          <p:cNvPr id="294" name="Google Shape;294;p25"/>
          <p:cNvCxnSpPr/>
          <p:nvPr/>
        </p:nvCxnSpPr>
        <p:spPr>
          <a:xfrm>
            <a:off x="4613871" y="1574870"/>
            <a:ext cx="0" cy="396300"/>
          </a:xfrm>
          <a:prstGeom prst="straightConnector1">
            <a:avLst/>
          </a:prstGeom>
          <a:noFill/>
          <a:ln w="34925" cap="flat" cmpd="sng">
            <a:solidFill>
              <a:srgbClr val="9292FB"/>
            </a:solidFill>
            <a:prstDash val="solid"/>
            <a:round/>
            <a:headEnd type="none" w="sm" len="sm"/>
            <a:tailEnd type="triangle" w="med" len="med"/>
          </a:ln>
        </p:spPr>
      </p:cxnSp>
      <p:cxnSp>
        <p:nvCxnSpPr>
          <p:cNvPr id="295" name="Google Shape;295;p25"/>
          <p:cNvCxnSpPr/>
          <p:nvPr/>
        </p:nvCxnSpPr>
        <p:spPr>
          <a:xfrm>
            <a:off x="3905018" y="1983971"/>
            <a:ext cx="1334100" cy="0"/>
          </a:xfrm>
          <a:prstGeom prst="straightConnector1">
            <a:avLst/>
          </a:prstGeom>
          <a:noFill/>
          <a:ln w="34925" cap="flat" cmpd="sng">
            <a:solidFill>
              <a:srgbClr val="9292FB"/>
            </a:solidFill>
            <a:prstDash val="solid"/>
            <a:round/>
            <a:headEnd type="none" w="sm" len="sm"/>
            <a:tailEnd type="none" w="sm" len="sm"/>
          </a:ln>
        </p:spPr>
      </p:cxnSp>
      <p:sp>
        <p:nvSpPr>
          <p:cNvPr id="296" name="Google Shape;296;p25"/>
          <p:cNvSpPr/>
          <p:nvPr/>
        </p:nvSpPr>
        <p:spPr>
          <a:xfrm>
            <a:off x="469902" y="203250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III-F-4</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97" name="Google Shape;297;p25"/>
          <p:cNvSpPr/>
          <p:nvPr/>
        </p:nvSpPr>
        <p:spPr>
          <a:xfrm>
            <a:off x="2536648" y="170205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98" name="Google Shape;298;p25"/>
          <p:cNvSpPr/>
          <p:nvPr/>
        </p:nvSpPr>
        <p:spPr>
          <a:xfrm>
            <a:off x="5275614" y="16692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99" name="Google Shape;299;p25"/>
          <p:cNvCxnSpPr/>
          <p:nvPr/>
        </p:nvCxnSpPr>
        <p:spPr>
          <a:xfrm flipH="1">
            <a:off x="2070148" y="2085692"/>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300" name="Google Shape;300;p25"/>
          <p:cNvCxnSpPr/>
          <p:nvPr/>
        </p:nvCxnSpPr>
        <p:spPr>
          <a:xfrm>
            <a:off x="6025080" y="2253031"/>
            <a:ext cx="0" cy="444000"/>
          </a:xfrm>
          <a:prstGeom prst="straightConnector1">
            <a:avLst/>
          </a:prstGeom>
          <a:noFill/>
          <a:ln w="34925" cap="flat" cmpd="sng">
            <a:solidFill>
              <a:srgbClr val="9292FB"/>
            </a:solidFill>
            <a:prstDash val="solid"/>
            <a:round/>
            <a:headEnd type="none" w="sm" len="sm"/>
            <a:tailEnd type="triangle" w="med" len="med"/>
          </a:ln>
        </p:spPr>
      </p:cxnSp>
      <p:sp>
        <p:nvSpPr>
          <p:cNvPr id="301" name="Google Shape;301;p25"/>
          <p:cNvSpPr/>
          <p:nvPr/>
        </p:nvSpPr>
        <p:spPr>
          <a:xfrm>
            <a:off x="1984325" y="2675700"/>
            <a:ext cx="7019400" cy="10023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spcBef>
                <a:spcPts val="0"/>
              </a:spcBef>
              <a:spcAft>
                <a:spcPts val="0"/>
              </a:spcAft>
              <a:buClr>
                <a:srgbClr val="002060"/>
              </a:buClr>
              <a:buSzPts val="1400"/>
              <a:buFont typeface="Calibri"/>
              <a:buNone/>
            </a:pPr>
            <a:r>
              <a:rPr lang="en">
                <a:solidFill>
                  <a:schemeClr val="dk1"/>
                </a:solidFill>
                <a:latin typeface="Calibri"/>
                <a:ea typeface="Calibri"/>
                <a:cs typeface="Calibri"/>
                <a:sym typeface="Calibri"/>
              </a:rPr>
              <a:t>The proposed activity includes recombinant or synthetic nucleic acid molecules that consist entirely of nucleic acids from a eukaryotic host including its chloroplasts, mitochondria, or plasmids (but excluding viruses) when propagated only in that host (or a closely related strain of the same species).</a:t>
            </a: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sz="1000">
              <a:solidFill>
                <a:schemeClr val="dk1"/>
              </a:solidFill>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p:txBody>
      </p:sp>
      <p:cxnSp>
        <p:nvCxnSpPr>
          <p:cNvPr id="302" name="Google Shape;302;p25"/>
          <p:cNvCxnSpPr/>
          <p:nvPr/>
        </p:nvCxnSpPr>
        <p:spPr>
          <a:xfrm>
            <a:off x="6072600" y="3677962"/>
            <a:ext cx="0" cy="587700"/>
          </a:xfrm>
          <a:prstGeom prst="straightConnector1">
            <a:avLst/>
          </a:prstGeom>
          <a:noFill/>
          <a:ln w="34925" cap="flat" cmpd="sng">
            <a:solidFill>
              <a:srgbClr val="9292FB"/>
            </a:solidFill>
            <a:prstDash val="solid"/>
            <a:round/>
            <a:headEnd type="none" w="sm" len="sm"/>
            <a:tailEnd type="triangle" w="med" len="med"/>
          </a:ln>
        </p:spPr>
      </p:cxnSp>
      <p:cxnSp>
        <p:nvCxnSpPr>
          <p:cNvPr id="303" name="Google Shape;303;p25"/>
          <p:cNvCxnSpPr/>
          <p:nvPr/>
        </p:nvCxnSpPr>
        <p:spPr>
          <a:xfrm>
            <a:off x="5427129" y="4265689"/>
            <a:ext cx="1334100" cy="0"/>
          </a:xfrm>
          <a:prstGeom prst="straightConnector1">
            <a:avLst/>
          </a:prstGeom>
          <a:noFill/>
          <a:ln w="34925" cap="flat" cmpd="sng">
            <a:solidFill>
              <a:srgbClr val="9292FB"/>
            </a:solidFill>
            <a:prstDash val="solid"/>
            <a:round/>
            <a:headEnd type="none" w="sm" len="sm"/>
            <a:tailEnd type="none" w="sm" len="sm"/>
          </a:ln>
        </p:spPr>
      </p:cxnSp>
      <p:sp>
        <p:nvSpPr>
          <p:cNvPr id="304" name="Google Shape;304;p25"/>
          <p:cNvSpPr/>
          <p:nvPr/>
        </p:nvSpPr>
        <p:spPr>
          <a:xfrm>
            <a:off x="4066426" y="3980769"/>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305" name="Google Shape;305;p25"/>
          <p:cNvSpPr/>
          <p:nvPr/>
        </p:nvSpPr>
        <p:spPr>
          <a:xfrm>
            <a:off x="6787188" y="396424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306" name="Google Shape;306;p25"/>
          <p:cNvCxnSpPr/>
          <p:nvPr/>
        </p:nvCxnSpPr>
        <p:spPr>
          <a:xfrm flipH="1">
            <a:off x="3586879" y="4317327"/>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307" name="Google Shape;307;p25"/>
          <p:cNvSpPr/>
          <p:nvPr/>
        </p:nvSpPr>
        <p:spPr>
          <a:xfrm>
            <a:off x="1984332" y="4272743"/>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III-F-5</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308" name="Google Shape;308;p25"/>
          <p:cNvCxnSpPr/>
          <p:nvPr/>
        </p:nvCxnSpPr>
        <p:spPr>
          <a:xfrm>
            <a:off x="7460539" y="4564717"/>
            <a:ext cx="0" cy="537300"/>
          </a:xfrm>
          <a:prstGeom prst="straightConnector1">
            <a:avLst/>
          </a:prstGeom>
          <a:noFill/>
          <a:ln w="34925" cap="flat" cmpd="sng">
            <a:solidFill>
              <a:srgbClr val="9292FB"/>
            </a:solidFill>
            <a:prstDash val="solid"/>
            <a:round/>
            <a:headEnd type="none" w="sm" len="sm"/>
            <a:tailEnd type="triangle" w="med" len="med"/>
          </a:ln>
        </p:spPr>
      </p:cxnSp>
      <p:cxnSp>
        <p:nvCxnSpPr>
          <p:cNvPr id="309" name="Google Shape;309;p25"/>
          <p:cNvCxnSpPr/>
          <p:nvPr/>
        </p:nvCxnSpPr>
        <p:spPr>
          <a:xfrm>
            <a:off x="4613875" y="18850"/>
            <a:ext cx="0" cy="5847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6"/>
          <p:cNvSpPr/>
          <p:nvPr/>
        </p:nvSpPr>
        <p:spPr>
          <a:xfrm>
            <a:off x="469900" y="612175"/>
            <a:ext cx="8225100" cy="14247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2060"/>
              </a:buClr>
              <a:buSzPts val="1400"/>
              <a:buFont typeface="Calibri"/>
              <a:buNone/>
            </a:pPr>
            <a:r>
              <a:rPr lang="en">
                <a:latin typeface="Calibri"/>
                <a:ea typeface="Calibri"/>
                <a:cs typeface="Calibri"/>
                <a:sym typeface="Calibri"/>
              </a:rPr>
              <a:t>The proposed activity includes recombinant or synthetic nucleic acid molecules </a:t>
            </a:r>
            <a:r>
              <a:rPr lang="en">
                <a:solidFill>
                  <a:schemeClr val="dk1"/>
                </a:solidFill>
                <a:latin typeface="Calibri"/>
                <a:ea typeface="Calibri"/>
                <a:cs typeface="Calibri"/>
                <a:sym typeface="Calibri"/>
              </a:rPr>
              <a:t>that consist entirely of DNA segments from different species that exchange DNA by known physiological processes, though one or more of the segments may be a synthetic equivalent. A list of such exchangers will be prepared and periodically revised by the NIH Director after appropriate notice and opportunity for public comment (see </a:t>
            </a:r>
            <a:r>
              <a:rPr lang="en">
                <a:solidFill>
                  <a:srgbClr val="0000FF"/>
                </a:solidFill>
                <a:latin typeface="Calibri"/>
                <a:ea typeface="Calibri"/>
                <a:cs typeface="Calibri"/>
                <a:sym typeface="Calibri"/>
              </a:rPr>
              <a:t>Section IV-C-1-b-(1)-(c)</a:t>
            </a:r>
            <a:r>
              <a:rPr lang="en">
                <a:solidFill>
                  <a:schemeClr val="dk1"/>
                </a:solidFill>
                <a:latin typeface="Calibri"/>
                <a:ea typeface="Calibri"/>
                <a:cs typeface="Calibri"/>
                <a:sym typeface="Calibri"/>
              </a:rPr>
              <a:t>, </a:t>
            </a:r>
            <a:r>
              <a:rPr lang="en" i="1">
                <a:solidFill>
                  <a:schemeClr val="dk1"/>
                </a:solidFill>
                <a:latin typeface="Calibri"/>
                <a:ea typeface="Calibri"/>
                <a:cs typeface="Calibri"/>
                <a:sym typeface="Calibri"/>
              </a:rPr>
              <a:t>Major Actions</a:t>
            </a:r>
            <a:r>
              <a:rPr lang="en">
                <a:solidFill>
                  <a:schemeClr val="dk1"/>
                </a:solidFill>
                <a:latin typeface="Calibri"/>
                <a:ea typeface="Calibri"/>
                <a:cs typeface="Calibri"/>
                <a:sym typeface="Calibri"/>
              </a:rPr>
              <a:t>). See </a:t>
            </a:r>
            <a:r>
              <a:rPr lang="en">
                <a:solidFill>
                  <a:srgbClr val="0000FF"/>
                </a:solidFill>
                <a:latin typeface="Calibri"/>
                <a:ea typeface="Calibri"/>
                <a:cs typeface="Calibri"/>
                <a:sym typeface="Calibri"/>
              </a:rPr>
              <a:t>Appendices A-I </a:t>
            </a:r>
            <a:r>
              <a:rPr lang="en">
                <a:solidFill>
                  <a:schemeClr val="dk1"/>
                </a:solidFill>
                <a:latin typeface="Calibri"/>
                <a:ea typeface="Calibri"/>
                <a:cs typeface="Calibri"/>
                <a:sym typeface="Calibri"/>
              </a:rPr>
              <a:t>through </a:t>
            </a:r>
            <a:r>
              <a:rPr lang="en">
                <a:solidFill>
                  <a:srgbClr val="0000FF"/>
                </a:solidFill>
                <a:latin typeface="Calibri"/>
                <a:ea typeface="Calibri"/>
                <a:cs typeface="Calibri"/>
                <a:sym typeface="Calibri"/>
              </a:rPr>
              <a:t>A-VI</a:t>
            </a:r>
            <a:r>
              <a:rPr lang="en">
                <a:solidFill>
                  <a:schemeClr val="dk1"/>
                </a:solidFill>
                <a:latin typeface="Calibri"/>
                <a:ea typeface="Calibri"/>
                <a:cs typeface="Calibri"/>
                <a:sym typeface="Calibri"/>
              </a:rPr>
              <a:t>, </a:t>
            </a:r>
            <a:r>
              <a:rPr lang="en" i="1">
                <a:solidFill>
                  <a:schemeClr val="dk1"/>
                </a:solidFill>
                <a:latin typeface="Calibri"/>
                <a:ea typeface="Calibri"/>
                <a:cs typeface="Calibri"/>
                <a:sym typeface="Calibri"/>
              </a:rPr>
              <a:t>Exemptions under Section III-F-6--Sublists of Natural Exchangers</a:t>
            </a:r>
            <a:r>
              <a:rPr lang="en">
                <a:solidFill>
                  <a:schemeClr val="dk1"/>
                </a:solidFill>
                <a:latin typeface="Calibri"/>
                <a:ea typeface="Calibri"/>
                <a:cs typeface="Calibri"/>
                <a:sym typeface="Calibri"/>
              </a:rPr>
              <a:t>, for a list of natural exchangers that are exempt from the </a:t>
            </a:r>
            <a:r>
              <a:rPr lang="en" i="1">
                <a:solidFill>
                  <a:schemeClr val="dk1"/>
                </a:solidFill>
                <a:latin typeface="Calibri"/>
                <a:ea typeface="Calibri"/>
                <a:cs typeface="Calibri"/>
                <a:sym typeface="Calibri"/>
              </a:rPr>
              <a:t>NIH Guidelines</a:t>
            </a:r>
            <a:r>
              <a:rPr lang="en">
                <a:solidFill>
                  <a:schemeClr val="dk1"/>
                </a:solidFill>
                <a:latin typeface="Calibri"/>
                <a:ea typeface="Calibri"/>
                <a:cs typeface="Calibri"/>
                <a:sym typeface="Calibri"/>
              </a:rPr>
              <a:t>.</a:t>
            </a: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sz="1100"/>
          </a:p>
        </p:txBody>
      </p:sp>
      <p:cxnSp>
        <p:nvCxnSpPr>
          <p:cNvPr id="315" name="Google Shape;315;p26"/>
          <p:cNvCxnSpPr/>
          <p:nvPr/>
        </p:nvCxnSpPr>
        <p:spPr>
          <a:xfrm>
            <a:off x="4613871" y="2036974"/>
            <a:ext cx="0" cy="396300"/>
          </a:xfrm>
          <a:prstGeom prst="straightConnector1">
            <a:avLst/>
          </a:prstGeom>
          <a:noFill/>
          <a:ln w="34925" cap="flat" cmpd="sng">
            <a:solidFill>
              <a:srgbClr val="9292FB"/>
            </a:solidFill>
            <a:prstDash val="solid"/>
            <a:round/>
            <a:headEnd type="none" w="sm" len="sm"/>
            <a:tailEnd type="triangle" w="med" len="med"/>
          </a:ln>
        </p:spPr>
      </p:cxnSp>
      <p:cxnSp>
        <p:nvCxnSpPr>
          <p:cNvPr id="316" name="Google Shape;316;p26"/>
          <p:cNvCxnSpPr/>
          <p:nvPr/>
        </p:nvCxnSpPr>
        <p:spPr>
          <a:xfrm>
            <a:off x="3905018" y="2446075"/>
            <a:ext cx="1334100" cy="0"/>
          </a:xfrm>
          <a:prstGeom prst="straightConnector1">
            <a:avLst/>
          </a:prstGeom>
          <a:noFill/>
          <a:ln w="34925" cap="flat" cmpd="sng">
            <a:solidFill>
              <a:srgbClr val="9292FB"/>
            </a:solidFill>
            <a:prstDash val="solid"/>
            <a:round/>
            <a:headEnd type="none" w="sm" len="sm"/>
            <a:tailEnd type="none" w="sm" len="sm"/>
          </a:ln>
        </p:spPr>
      </p:cxnSp>
      <p:sp>
        <p:nvSpPr>
          <p:cNvPr id="317" name="Google Shape;317;p26"/>
          <p:cNvSpPr/>
          <p:nvPr/>
        </p:nvSpPr>
        <p:spPr>
          <a:xfrm>
            <a:off x="469902" y="2494606"/>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III-F-6</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318" name="Google Shape;318;p26"/>
          <p:cNvSpPr/>
          <p:nvPr/>
        </p:nvSpPr>
        <p:spPr>
          <a:xfrm>
            <a:off x="2536648" y="216415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319" name="Google Shape;319;p26"/>
          <p:cNvSpPr/>
          <p:nvPr/>
        </p:nvSpPr>
        <p:spPr>
          <a:xfrm>
            <a:off x="5275614" y="2131336"/>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320" name="Google Shape;320;p26"/>
          <p:cNvCxnSpPr/>
          <p:nvPr/>
        </p:nvCxnSpPr>
        <p:spPr>
          <a:xfrm flipH="1">
            <a:off x="2070148" y="2547796"/>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321" name="Google Shape;321;p26"/>
          <p:cNvCxnSpPr/>
          <p:nvPr/>
        </p:nvCxnSpPr>
        <p:spPr>
          <a:xfrm>
            <a:off x="6025080" y="2715135"/>
            <a:ext cx="0" cy="444000"/>
          </a:xfrm>
          <a:prstGeom prst="straightConnector1">
            <a:avLst/>
          </a:prstGeom>
          <a:noFill/>
          <a:ln w="34925" cap="flat" cmpd="sng">
            <a:solidFill>
              <a:srgbClr val="9292FB"/>
            </a:solidFill>
            <a:prstDash val="solid"/>
            <a:round/>
            <a:headEnd type="none" w="sm" len="sm"/>
            <a:tailEnd type="triangle" w="med" len="med"/>
          </a:ln>
        </p:spPr>
      </p:cxnSp>
      <p:sp>
        <p:nvSpPr>
          <p:cNvPr id="322" name="Google Shape;322;p26"/>
          <p:cNvSpPr/>
          <p:nvPr/>
        </p:nvSpPr>
        <p:spPr>
          <a:xfrm>
            <a:off x="1984325" y="3137803"/>
            <a:ext cx="7019400" cy="7350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spcBef>
                <a:spcPts val="0"/>
              </a:spcBef>
              <a:spcAft>
                <a:spcPts val="0"/>
              </a:spcAft>
              <a:buClr>
                <a:srgbClr val="002060"/>
              </a:buClr>
              <a:buSzPts val="1400"/>
              <a:buFont typeface="Calibri"/>
              <a:buNone/>
            </a:pPr>
            <a:r>
              <a:rPr lang="en">
                <a:solidFill>
                  <a:schemeClr val="dk1"/>
                </a:solidFill>
                <a:latin typeface="Calibri"/>
                <a:ea typeface="Calibri"/>
                <a:cs typeface="Calibri"/>
                <a:sym typeface="Calibri"/>
              </a:rPr>
              <a:t>The proposed activity includes recombinant or synthetic nucleic acid molecules such as genomic DNA molecules that have acquired a transposable element, provided the transposable element does not contain any recombinant and/or synthetic DNA.</a:t>
            </a: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sz="1000">
              <a:solidFill>
                <a:schemeClr val="dk1"/>
              </a:solidFill>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p:txBody>
      </p:sp>
      <p:cxnSp>
        <p:nvCxnSpPr>
          <p:cNvPr id="323" name="Google Shape;323;p26"/>
          <p:cNvCxnSpPr/>
          <p:nvPr/>
        </p:nvCxnSpPr>
        <p:spPr>
          <a:xfrm>
            <a:off x="6072600" y="3894875"/>
            <a:ext cx="0" cy="455700"/>
          </a:xfrm>
          <a:prstGeom prst="straightConnector1">
            <a:avLst/>
          </a:prstGeom>
          <a:noFill/>
          <a:ln w="34925" cap="flat" cmpd="sng">
            <a:solidFill>
              <a:srgbClr val="9292FB"/>
            </a:solidFill>
            <a:prstDash val="solid"/>
            <a:round/>
            <a:headEnd type="none" w="sm" len="sm"/>
            <a:tailEnd type="triangle" w="med" len="med"/>
          </a:ln>
        </p:spPr>
      </p:cxnSp>
      <p:cxnSp>
        <p:nvCxnSpPr>
          <p:cNvPr id="324" name="Google Shape;324;p26"/>
          <p:cNvCxnSpPr/>
          <p:nvPr/>
        </p:nvCxnSpPr>
        <p:spPr>
          <a:xfrm>
            <a:off x="5427129" y="4350566"/>
            <a:ext cx="1334100" cy="0"/>
          </a:xfrm>
          <a:prstGeom prst="straightConnector1">
            <a:avLst/>
          </a:prstGeom>
          <a:noFill/>
          <a:ln w="34925" cap="flat" cmpd="sng">
            <a:solidFill>
              <a:srgbClr val="9292FB"/>
            </a:solidFill>
            <a:prstDash val="solid"/>
            <a:round/>
            <a:headEnd type="none" w="sm" len="sm"/>
            <a:tailEnd type="none" w="sm" len="sm"/>
          </a:ln>
        </p:spPr>
      </p:cxnSp>
      <p:sp>
        <p:nvSpPr>
          <p:cNvPr id="325" name="Google Shape;325;p26"/>
          <p:cNvSpPr/>
          <p:nvPr/>
        </p:nvSpPr>
        <p:spPr>
          <a:xfrm>
            <a:off x="4066426" y="406564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326" name="Google Shape;326;p26"/>
          <p:cNvSpPr/>
          <p:nvPr/>
        </p:nvSpPr>
        <p:spPr>
          <a:xfrm>
            <a:off x="6787188" y="4049117"/>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327" name="Google Shape;327;p26"/>
          <p:cNvCxnSpPr/>
          <p:nvPr/>
        </p:nvCxnSpPr>
        <p:spPr>
          <a:xfrm flipH="1">
            <a:off x="3586879" y="4402203"/>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328" name="Google Shape;328;p26"/>
          <p:cNvSpPr/>
          <p:nvPr/>
        </p:nvSpPr>
        <p:spPr>
          <a:xfrm>
            <a:off x="1984332" y="4357619"/>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III-F-7</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329" name="Google Shape;329;p26"/>
          <p:cNvCxnSpPr/>
          <p:nvPr/>
        </p:nvCxnSpPr>
        <p:spPr>
          <a:xfrm>
            <a:off x="7460539" y="4649594"/>
            <a:ext cx="0" cy="537300"/>
          </a:xfrm>
          <a:prstGeom prst="straightConnector1">
            <a:avLst/>
          </a:prstGeom>
          <a:noFill/>
          <a:ln w="34925" cap="flat" cmpd="sng">
            <a:solidFill>
              <a:srgbClr val="9292FB"/>
            </a:solidFill>
            <a:prstDash val="solid"/>
            <a:round/>
            <a:headEnd type="none" w="sm" len="sm"/>
            <a:tailEnd type="triangle" w="med" len="med"/>
          </a:ln>
        </p:spPr>
      </p:cxnSp>
      <p:cxnSp>
        <p:nvCxnSpPr>
          <p:cNvPr id="330" name="Google Shape;330;p26"/>
          <p:cNvCxnSpPr/>
          <p:nvPr/>
        </p:nvCxnSpPr>
        <p:spPr>
          <a:xfrm>
            <a:off x="4613875" y="18850"/>
            <a:ext cx="0" cy="5847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7"/>
          <p:cNvSpPr/>
          <p:nvPr/>
        </p:nvSpPr>
        <p:spPr>
          <a:xfrm>
            <a:off x="459450" y="1089875"/>
            <a:ext cx="8225100" cy="9471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2060"/>
              </a:buClr>
              <a:buSzPts val="1400"/>
              <a:buFont typeface="Calibri"/>
              <a:buNone/>
            </a:pPr>
            <a:r>
              <a:rPr lang="en">
                <a:latin typeface="Calibri"/>
                <a:ea typeface="Calibri"/>
                <a:cs typeface="Calibri"/>
                <a:sym typeface="Calibri"/>
              </a:rPr>
              <a:t>The proposed activity includes recombinant or synthetic nucleic acid molecules </a:t>
            </a:r>
            <a:r>
              <a:rPr lang="en">
                <a:solidFill>
                  <a:schemeClr val="dk1"/>
                </a:solidFill>
                <a:latin typeface="Calibri"/>
                <a:ea typeface="Calibri"/>
                <a:cs typeface="Calibri"/>
                <a:sym typeface="Calibri"/>
              </a:rPr>
              <a:t>that do not present a significant risk to health or the environment (see </a:t>
            </a:r>
            <a:r>
              <a:rPr lang="en">
                <a:solidFill>
                  <a:srgbClr val="0000FF"/>
                </a:solidFill>
                <a:latin typeface="Calibri"/>
                <a:ea typeface="Calibri"/>
                <a:cs typeface="Calibri"/>
                <a:sym typeface="Calibri"/>
              </a:rPr>
              <a:t>Section IV- C-1-b-(1)-(c)</a:t>
            </a:r>
            <a:r>
              <a:rPr lang="en">
                <a:solidFill>
                  <a:schemeClr val="dk1"/>
                </a:solidFill>
                <a:latin typeface="Calibri"/>
                <a:ea typeface="Calibri"/>
                <a:cs typeface="Calibri"/>
                <a:sym typeface="Calibri"/>
              </a:rPr>
              <a:t>, </a:t>
            </a:r>
            <a:r>
              <a:rPr lang="en" i="1">
                <a:solidFill>
                  <a:schemeClr val="dk1"/>
                </a:solidFill>
                <a:latin typeface="Calibri"/>
                <a:ea typeface="Calibri"/>
                <a:cs typeface="Calibri"/>
                <a:sym typeface="Calibri"/>
              </a:rPr>
              <a:t>Major Actions</a:t>
            </a:r>
            <a:r>
              <a:rPr lang="en">
                <a:solidFill>
                  <a:schemeClr val="dk1"/>
                </a:solidFill>
                <a:latin typeface="Calibri"/>
                <a:ea typeface="Calibri"/>
                <a:cs typeface="Calibri"/>
                <a:sym typeface="Calibri"/>
              </a:rPr>
              <a:t>), as determined by the NIH Director following appropriate notice and opportunity for public comment.</a:t>
            </a: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endParaRPr sz="1100"/>
          </a:p>
        </p:txBody>
      </p:sp>
      <p:cxnSp>
        <p:nvCxnSpPr>
          <p:cNvPr id="336" name="Google Shape;336;p27"/>
          <p:cNvCxnSpPr/>
          <p:nvPr/>
        </p:nvCxnSpPr>
        <p:spPr>
          <a:xfrm>
            <a:off x="4613875" y="47800"/>
            <a:ext cx="0" cy="1042200"/>
          </a:xfrm>
          <a:prstGeom prst="straightConnector1">
            <a:avLst/>
          </a:prstGeom>
          <a:noFill/>
          <a:ln w="34925" cap="flat" cmpd="sng">
            <a:solidFill>
              <a:srgbClr val="9292FB"/>
            </a:solidFill>
            <a:prstDash val="solid"/>
            <a:round/>
            <a:headEnd type="none" w="sm" len="sm"/>
            <a:tailEnd type="triangle" w="med" len="med"/>
          </a:ln>
        </p:spPr>
      </p:cxnSp>
      <p:cxnSp>
        <p:nvCxnSpPr>
          <p:cNvPr id="337" name="Google Shape;337;p27"/>
          <p:cNvCxnSpPr/>
          <p:nvPr/>
        </p:nvCxnSpPr>
        <p:spPr>
          <a:xfrm>
            <a:off x="4613871" y="2028884"/>
            <a:ext cx="0" cy="396300"/>
          </a:xfrm>
          <a:prstGeom prst="straightConnector1">
            <a:avLst/>
          </a:prstGeom>
          <a:noFill/>
          <a:ln w="34925" cap="flat" cmpd="sng">
            <a:solidFill>
              <a:srgbClr val="9292FB"/>
            </a:solidFill>
            <a:prstDash val="solid"/>
            <a:round/>
            <a:headEnd type="none" w="sm" len="sm"/>
            <a:tailEnd type="triangle" w="med" len="med"/>
          </a:ln>
        </p:spPr>
      </p:cxnSp>
      <p:cxnSp>
        <p:nvCxnSpPr>
          <p:cNvPr id="338" name="Google Shape;338;p27"/>
          <p:cNvCxnSpPr/>
          <p:nvPr/>
        </p:nvCxnSpPr>
        <p:spPr>
          <a:xfrm>
            <a:off x="3905018" y="2437985"/>
            <a:ext cx="1334100" cy="0"/>
          </a:xfrm>
          <a:prstGeom prst="straightConnector1">
            <a:avLst/>
          </a:prstGeom>
          <a:noFill/>
          <a:ln w="34925" cap="flat" cmpd="sng">
            <a:solidFill>
              <a:srgbClr val="9292FB"/>
            </a:solidFill>
            <a:prstDash val="solid"/>
            <a:round/>
            <a:headEnd type="none" w="sm" len="sm"/>
            <a:tailEnd type="none" w="sm" len="sm"/>
          </a:ln>
        </p:spPr>
      </p:cxnSp>
      <p:sp>
        <p:nvSpPr>
          <p:cNvPr id="339" name="Google Shape;339;p27"/>
          <p:cNvSpPr/>
          <p:nvPr/>
        </p:nvSpPr>
        <p:spPr>
          <a:xfrm>
            <a:off x="469902" y="2486516"/>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lvl="0" indent="0" algn="ctr" rtl="0">
              <a:spcBef>
                <a:spcPts val="0"/>
              </a:spcBef>
              <a:spcAft>
                <a:spcPts val="0"/>
              </a:spcAft>
              <a:buClr>
                <a:srgbClr val="002060"/>
              </a:buClr>
              <a:buSzPts val="800"/>
              <a:buFont typeface="Arial"/>
              <a:buNone/>
            </a:pPr>
            <a:r>
              <a:rPr lang="en" sz="800">
                <a:solidFill>
                  <a:srgbClr val="002060"/>
                </a:solidFill>
              </a:rPr>
              <a:t>Guidelines, Exempt Experiments, Section III-F-8</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340" name="Google Shape;340;p27"/>
          <p:cNvSpPr/>
          <p:nvPr/>
        </p:nvSpPr>
        <p:spPr>
          <a:xfrm>
            <a:off x="2536648" y="215606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341" name="Google Shape;341;p27"/>
          <p:cNvSpPr/>
          <p:nvPr/>
        </p:nvSpPr>
        <p:spPr>
          <a:xfrm>
            <a:off x="5275614" y="2123246"/>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342" name="Google Shape;342;p27"/>
          <p:cNvCxnSpPr/>
          <p:nvPr/>
        </p:nvCxnSpPr>
        <p:spPr>
          <a:xfrm flipH="1">
            <a:off x="2070148" y="2539706"/>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343" name="Google Shape;343;p27"/>
          <p:cNvCxnSpPr/>
          <p:nvPr/>
        </p:nvCxnSpPr>
        <p:spPr>
          <a:xfrm>
            <a:off x="6025080" y="2707045"/>
            <a:ext cx="0" cy="444000"/>
          </a:xfrm>
          <a:prstGeom prst="straightConnector1">
            <a:avLst/>
          </a:prstGeom>
          <a:noFill/>
          <a:ln w="34925" cap="flat" cmpd="sng">
            <a:solidFill>
              <a:srgbClr val="9292FB"/>
            </a:solidFill>
            <a:prstDash val="solid"/>
            <a:round/>
            <a:headEnd type="none" w="sm" len="sm"/>
            <a:tailEnd type="triangle" w="med" len="med"/>
          </a:ln>
        </p:spPr>
      </p:cxnSp>
      <p:sp>
        <p:nvSpPr>
          <p:cNvPr id="344" name="Google Shape;344;p27"/>
          <p:cNvSpPr/>
          <p:nvPr/>
        </p:nvSpPr>
        <p:spPr>
          <a:xfrm>
            <a:off x="1984325" y="3151045"/>
            <a:ext cx="7019400" cy="616776"/>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lnSpc>
                <a:spcPct val="115000"/>
              </a:lnSpc>
              <a:spcAft>
                <a:spcPts val="0"/>
              </a:spcAft>
              <a:buClr>
                <a:schemeClr val="dk1"/>
              </a:buClr>
              <a:buSzPts val="1100"/>
              <a:buFont typeface="Arial"/>
              <a:buNone/>
            </a:pPr>
            <a:r>
              <a:rPr lang="en" dirty="0">
                <a:solidFill>
                  <a:schemeClr val="dk1"/>
                </a:solidFill>
                <a:latin typeface="Calibri"/>
                <a:ea typeface="Calibri"/>
                <a:cs typeface="Calibri"/>
                <a:sym typeface="Calibri"/>
              </a:rPr>
              <a:t>See </a:t>
            </a:r>
            <a:r>
              <a:rPr lang="en" dirty="0">
                <a:solidFill>
                  <a:srgbClr val="0000FF"/>
                </a:solidFill>
                <a:latin typeface="Calibri"/>
                <a:ea typeface="Calibri"/>
                <a:cs typeface="Calibri"/>
                <a:sym typeface="Calibri"/>
              </a:rPr>
              <a:t>Appendix C</a:t>
            </a:r>
            <a:r>
              <a:rPr lang="en" dirty="0">
                <a:solidFill>
                  <a:schemeClr val="dk1"/>
                </a:solidFill>
                <a:latin typeface="Calibri"/>
                <a:ea typeface="Calibri"/>
                <a:cs typeface="Calibri"/>
                <a:sym typeface="Calibri"/>
              </a:rPr>
              <a:t>, </a:t>
            </a:r>
            <a:r>
              <a:rPr lang="en" i="1" dirty="0">
                <a:solidFill>
                  <a:schemeClr val="dk1"/>
                </a:solidFill>
                <a:latin typeface="Calibri"/>
                <a:ea typeface="Calibri"/>
                <a:cs typeface="Calibri"/>
                <a:sym typeface="Calibri"/>
              </a:rPr>
              <a:t>Exemptions under Section III-F-8 </a:t>
            </a:r>
            <a:r>
              <a:rPr lang="en" dirty="0">
                <a:solidFill>
                  <a:schemeClr val="dk1"/>
                </a:solidFill>
                <a:latin typeface="Calibri"/>
                <a:ea typeface="Calibri"/>
                <a:cs typeface="Calibri"/>
                <a:sym typeface="Calibri"/>
              </a:rPr>
              <a:t>for other classes of experiments which are exempt from the </a:t>
            </a:r>
            <a:r>
              <a:rPr lang="en" i="1" dirty="0">
                <a:solidFill>
                  <a:schemeClr val="dk1"/>
                </a:solidFill>
                <a:latin typeface="Calibri"/>
                <a:ea typeface="Calibri"/>
                <a:cs typeface="Calibri"/>
                <a:sym typeface="Calibri"/>
              </a:rPr>
              <a:t>NIH Guidelines</a:t>
            </a:r>
            <a:r>
              <a:rPr lang="en" dirty="0">
                <a:solidFill>
                  <a:schemeClr val="dk1"/>
                </a:solidFill>
                <a:latin typeface="Calibri"/>
                <a:ea typeface="Calibri"/>
                <a:cs typeface="Calibri"/>
                <a:sym typeface="Calibri"/>
              </a:rPr>
              <a:t>.</a:t>
            </a:r>
            <a:endParaRPr dirty="0">
              <a:solidFill>
                <a:schemeClr val="dk1"/>
              </a:solidFill>
              <a:latin typeface="Calibri"/>
              <a:ea typeface="Calibri"/>
              <a:cs typeface="Calibri"/>
              <a:sym typeface="Calibri"/>
            </a:endParaRPr>
          </a:p>
          <a:p>
            <a:pPr marL="0" lvl="0" indent="0" algn="ctr" rtl="0">
              <a:spcBef>
                <a:spcPts val="120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sz="1000" dirty="0">
              <a:solidFill>
                <a:schemeClr val="dk1"/>
              </a:solidFill>
            </a:endParaRPr>
          </a:p>
          <a:p>
            <a:pPr marL="0" lvl="0" indent="0" algn="ctr" rtl="0">
              <a:spcBef>
                <a:spcPts val="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p:txBody>
      </p:sp>
      <p:cxnSp>
        <p:nvCxnSpPr>
          <p:cNvPr id="345" name="Google Shape;345;p27"/>
          <p:cNvCxnSpPr/>
          <p:nvPr/>
        </p:nvCxnSpPr>
        <p:spPr>
          <a:xfrm>
            <a:off x="6067450" y="3781465"/>
            <a:ext cx="5100" cy="388500"/>
          </a:xfrm>
          <a:prstGeom prst="straightConnector1">
            <a:avLst/>
          </a:prstGeom>
          <a:noFill/>
          <a:ln w="34925" cap="flat" cmpd="sng">
            <a:solidFill>
              <a:srgbClr val="9292FB"/>
            </a:solidFill>
            <a:prstDash val="solid"/>
            <a:round/>
            <a:headEnd type="none" w="sm" len="sm"/>
            <a:tailEnd type="triangle" w="med" len="med"/>
          </a:ln>
        </p:spPr>
      </p:cxnSp>
      <p:sp>
        <p:nvSpPr>
          <p:cNvPr id="346" name="Google Shape;346;p27"/>
          <p:cNvSpPr/>
          <p:nvPr/>
        </p:nvSpPr>
        <p:spPr>
          <a:xfrm>
            <a:off x="1455809" y="4170124"/>
            <a:ext cx="7019400" cy="860739"/>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t" anchorCtr="0">
            <a:noAutofit/>
          </a:bodyPr>
          <a:lstStyle/>
          <a:p>
            <a:pPr marL="0" lvl="0" indent="0" algn="ctr" rtl="0">
              <a:spcAft>
                <a:spcPts val="0"/>
              </a:spcAft>
              <a:buClr>
                <a:schemeClr val="dk1"/>
              </a:buClr>
              <a:buSzPts val="1100"/>
              <a:buFont typeface="Arial"/>
              <a:buNone/>
            </a:pPr>
            <a:r>
              <a:rPr lang="en" dirty="0">
                <a:solidFill>
                  <a:schemeClr val="dk1"/>
                </a:solidFill>
                <a:latin typeface="Calibri"/>
                <a:ea typeface="Calibri"/>
                <a:cs typeface="Calibri"/>
                <a:sym typeface="Calibri"/>
              </a:rPr>
              <a:t>Review the following CITI training for additional information on NIH Guidelines classification (</a:t>
            </a:r>
            <a:r>
              <a:rPr lang="en" i="1" dirty="0">
                <a:solidFill>
                  <a:srgbClr val="222222"/>
                </a:solidFill>
                <a:latin typeface="Calibri"/>
                <a:ea typeface="Calibri"/>
                <a:cs typeface="Calibri"/>
                <a:sym typeface="Calibri"/>
              </a:rPr>
              <a:t>NIH Guidelines for Research Involving Recombinant or Synthetic Nucleic Acid Molecules ID 13493</a:t>
            </a:r>
            <a:r>
              <a:rPr lang="en" dirty="0">
                <a:solidFill>
                  <a:srgbClr val="222222"/>
                </a:solidFill>
                <a:latin typeface="Calibri"/>
                <a:ea typeface="Calibri"/>
                <a:cs typeface="Calibri"/>
                <a:sym typeface="Calibri"/>
              </a:rPr>
              <a:t>). Contact the UMBC IBC at </a:t>
            </a:r>
            <a:r>
              <a:rPr lang="en" u="sng" dirty="0">
                <a:solidFill>
                  <a:schemeClr val="hlink"/>
                </a:solidFill>
                <a:latin typeface="Calibri"/>
                <a:ea typeface="Calibri"/>
                <a:cs typeface="Calibri"/>
                <a:sym typeface="Calibri"/>
                <a:hlinkClick r:id="rId3"/>
              </a:rPr>
              <a:t>IBC@UMBC.EDU</a:t>
            </a:r>
            <a:r>
              <a:rPr lang="en" dirty="0">
                <a:solidFill>
                  <a:srgbClr val="222222"/>
                </a:solidFill>
                <a:latin typeface="Calibri"/>
                <a:ea typeface="Calibri"/>
                <a:cs typeface="Calibri"/>
                <a:sym typeface="Calibri"/>
              </a:rPr>
              <a:t> for any remaining questions.  </a:t>
            </a:r>
            <a:endParaRPr dirty="0">
              <a:solidFill>
                <a:schemeClr val="dk1"/>
              </a:solidFill>
              <a:latin typeface="Calibri"/>
              <a:ea typeface="Calibri"/>
              <a:cs typeface="Calibri"/>
              <a:sym typeface="Calibri"/>
            </a:endParaRPr>
          </a:p>
          <a:p>
            <a:pPr marL="0" lvl="0" indent="0" algn="ctr" rtl="0">
              <a:spcBef>
                <a:spcPts val="120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sz="1000" dirty="0">
              <a:solidFill>
                <a:schemeClr val="dk1"/>
              </a:solidFill>
            </a:endParaRPr>
          </a:p>
          <a:p>
            <a:pPr marL="0" lvl="0" indent="0" algn="ctr" rtl="0">
              <a:spcBef>
                <a:spcPts val="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a:p>
            <a:pPr marL="0" lvl="0" indent="0" algn="ctr" rtl="0">
              <a:spcBef>
                <a:spcPts val="0"/>
              </a:spcBef>
              <a:spcAft>
                <a:spcPts val="0"/>
              </a:spcAft>
              <a:buClr>
                <a:srgbClr val="002060"/>
              </a:buClr>
              <a:buSzPts val="1400"/>
              <a:buFont typeface="Calibri"/>
              <a:buNone/>
            </a:pPr>
            <a:endParaRPr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4"/>
          <p:cNvSpPr/>
          <p:nvPr/>
        </p:nvSpPr>
        <p:spPr>
          <a:xfrm>
            <a:off x="2069850" y="933775"/>
            <a:ext cx="5195700" cy="7230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7000"/>
              </a:lnSpc>
              <a:spcBef>
                <a:spcPts val="0"/>
              </a:spcBef>
              <a:spcAft>
                <a:spcPts val="0"/>
              </a:spcAft>
              <a:buNone/>
            </a:pPr>
            <a:r>
              <a:rPr lang="en" sz="1400" b="0" i="0" strike="noStrike" cap="none">
                <a:solidFill>
                  <a:schemeClr val="dk1"/>
                </a:solidFill>
                <a:latin typeface="Calibri"/>
                <a:ea typeface="Calibri"/>
                <a:cs typeface="Calibri"/>
                <a:sym typeface="Calibri"/>
              </a:rPr>
              <a:t>The proposed activity involves the deliberate transfer of recombinant or synthetic nucleic acid molecules into a human research participant.  </a:t>
            </a:r>
            <a:endParaRPr sz="1100">
              <a:solidFill>
                <a:schemeClr val="dk1"/>
              </a:solidFill>
            </a:endParaRPr>
          </a:p>
        </p:txBody>
      </p:sp>
      <p:cxnSp>
        <p:nvCxnSpPr>
          <p:cNvPr id="79" name="Google Shape;79;p14"/>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80" name="Google Shape;80;p14"/>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81" name="Google Shape;81;p14"/>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800" b="0" i="0" u="none" strike="noStrike" cap="none">
                <a:solidFill>
                  <a:srgbClr val="002060"/>
                </a:solidFill>
                <a:latin typeface="Arial"/>
                <a:ea typeface="Arial"/>
                <a:cs typeface="Arial"/>
                <a:sym typeface="Arial"/>
              </a:rPr>
              <a:t>Guidelines, Section III-C</a:t>
            </a:r>
            <a:endParaRPr sz="1100"/>
          </a:p>
          <a:p>
            <a:pPr marL="0" marR="0" lvl="0" indent="0" algn="ctr" rtl="0">
              <a:spcBef>
                <a:spcPts val="0"/>
              </a:spcBef>
              <a:spcAft>
                <a:spcPts val="0"/>
              </a:spcAft>
              <a:buNone/>
            </a:pPr>
            <a:r>
              <a:rPr lang="en" sz="800" b="0" i="0" u="none" strike="noStrike" cap="none">
                <a:solidFill>
                  <a:srgbClr val="002060"/>
                </a:solidFill>
                <a:latin typeface="Arial"/>
                <a:ea typeface="Arial"/>
                <a:cs typeface="Arial"/>
                <a:sym typeface="Arial"/>
              </a:rPr>
              <a:t>IBC and IRB approval required </a:t>
            </a:r>
            <a:endParaRPr sz="1100"/>
          </a:p>
        </p:txBody>
      </p:sp>
      <p:sp>
        <p:nvSpPr>
          <p:cNvPr id="82" name="Google Shape;82;p14"/>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rgbClr val="002060"/>
                </a:solidFill>
                <a:latin typeface="Arial"/>
                <a:ea typeface="Arial"/>
                <a:cs typeface="Arial"/>
                <a:sym typeface="Arial"/>
              </a:rPr>
              <a:t>Yes</a:t>
            </a:r>
            <a:endParaRPr sz="1100"/>
          </a:p>
        </p:txBody>
      </p:sp>
      <p:sp>
        <p:nvSpPr>
          <p:cNvPr id="83" name="Google Shape;83;p14"/>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rgbClr val="002060"/>
                </a:solidFill>
                <a:latin typeface="Arial"/>
                <a:ea typeface="Arial"/>
                <a:cs typeface="Arial"/>
                <a:sym typeface="Arial"/>
              </a:rPr>
              <a:t>No</a:t>
            </a:r>
            <a:endParaRPr sz="1100"/>
          </a:p>
        </p:txBody>
      </p:sp>
      <p:cxnSp>
        <p:nvCxnSpPr>
          <p:cNvPr id="84" name="Google Shape;84;p14"/>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85" name="Google Shape;85;p14"/>
          <p:cNvCxnSpPr/>
          <p:nvPr/>
        </p:nvCxnSpPr>
        <p:spPr>
          <a:xfrm>
            <a:off x="6025080" y="2423300"/>
            <a:ext cx="0" cy="473700"/>
          </a:xfrm>
          <a:prstGeom prst="straightConnector1">
            <a:avLst/>
          </a:prstGeom>
          <a:noFill/>
          <a:ln w="34925" cap="flat" cmpd="sng">
            <a:solidFill>
              <a:srgbClr val="9292FB"/>
            </a:solidFill>
            <a:prstDash val="solid"/>
            <a:round/>
            <a:headEnd type="none" w="sm" len="sm"/>
            <a:tailEnd type="triangle" w="med" len="med"/>
          </a:ln>
        </p:spPr>
      </p:cxnSp>
      <p:sp>
        <p:nvSpPr>
          <p:cNvPr id="86" name="Google Shape;86;p14"/>
          <p:cNvSpPr/>
          <p:nvPr/>
        </p:nvSpPr>
        <p:spPr>
          <a:xfrm>
            <a:off x="3905025" y="2855900"/>
            <a:ext cx="4158300" cy="6435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chemeClr val="dk1"/>
                </a:solidFill>
                <a:latin typeface="Calibri"/>
                <a:ea typeface="Calibri"/>
                <a:cs typeface="Calibri"/>
                <a:sym typeface="Calibri"/>
              </a:rPr>
              <a:t>The proposed activity involves creating a stable germline </a:t>
            </a:r>
            <a:r>
              <a:rPr lang="en">
                <a:solidFill>
                  <a:schemeClr val="dk1"/>
                </a:solidFill>
                <a:latin typeface="Calibri"/>
                <a:ea typeface="Calibri"/>
                <a:cs typeface="Calibri"/>
                <a:sym typeface="Calibri"/>
              </a:rPr>
              <a:t>alteration</a:t>
            </a:r>
            <a:r>
              <a:rPr lang="en" sz="1400" b="0" i="0" u="none" strike="noStrike" cap="none">
                <a:solidFill>
                  <a:schemeClr val="dk1"/>
                </a:solidFill>
                <a:latin typeface="Calibri"/>
                <a:ea typeface="Calibri"/>
                <a:cs typeface="Calibri"/>
                <a:sym typeface="Calibri"/>
              </a:rPr>
              <a:t> in an animal that will require housing containment at BSL</a:t>
            </a:r>
            <a:r>
              <a:rPr lang="en">
                <a:solidFill>
                  <a:schemeClr val="dk1"/>
                </a:solidFill>
                <a:latin typeface="Calibri"/>
                <a:ea typeface="Calibri"/>
                <a:cs typeface="Calibri"/>
                <a:sym typeface="Calibri"/>
              </a:rPr>
              <a:t>-</a:t>
            </a:r>
            <a:r>
              <a:rPr lang="en" sz="1400" b="0" i="0" u="none" strike="noStrike" cap="none">
                <a:solidFill>
                  <a:schemeClr val="dk1"/>
                </a:solidFill>
                <a:latin typeface="Calibri"/>
                <a:ea typeface="Calibri"/>
                <a:cs typeface="Calibri"/>
                <a:sym typeface="Calibri"/>
              </a:rPr>
              <a:t>2 or higher</a:t>
            </a:r>
            <a:endParaRPr sz="1400" b="0" i="0" u="none" strike="noStrike" cap="none">
              <a:solidFill>
                <a:schemeClr val="dk1"/>
              </a:solidFill>
              <a:latin typeface="Arial"/>
              <a:ea typeface="Arial"/>
              <a:cs typeface="Arial"/>
              <a:sym typeface="Arial"/>
            </a:endParaRPr>
          </a:p>
        </p:txBody>
      </p:sp>
      <p:cxnSp>
        <p:nvCxnSpPr>
          <p:cNvPr id="87" name="Google Shape;87;p14"/>
          <p:cNvCxnSpPr/>
          <p:nvPr/>
        </p:nvCxnSpPr>
        <p:spPr>
          <a:xfrm>
            <a:off x="6072611" y="3499532"/>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88" name="Google Shape;88;p14"/>
          <p:cNvCxnSpPr/>
          <p:nvPr/>
        </p:nvCxnSpPr>
        <p:spPr>
          <a:xfrm>
            <a:off x="5427129" y="3973338"/>
            <a:ext cx="1334100" cy="0"/>
          </a:xfrm>
          <a:prstGeom prst="straightConnector1">
            <a:avLst/>
          </a:prstGeom>
          <a:noFill/>
          <a:ln w="34925" cap="flat" cmpd="sng">
            <a:solidFill>
              <a:srgbClr val="9292FB"/>
            </a:solidFill>
            <a:prstDash val="solid"/>
            <a:round/>
            <a:headEnd type="none" w="sm" len="sm"/>
            <a:tailEnd type="none" w="sm" len="sm"/>
          </a:ln>
        </p:spPr>
      </p:cxnSp>
      <p:sp>
        <p:nvSpPr>
          <p:cNvPr id="89" name="Google Shape;89;p14"/>
          <p:cNvSpPr/>
          <p:nvPr/>
        </p:nvSpPr>
        <p:spPr>
          <a:xfrm>
            <a:off x="4066426" y="368841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rgbClr val="002060"/>
                </a:solidFill>
                <a:latin typeface="Arial"/>
                <a:ea typeface="Arial"/>
                <a:cs typeface="Arial"/>
                <a:sym typeface="Arial"/>
              </a:rPr>
              <a:t>Yes</a:t>
            </a:r>
            <a:endParaRPr sz="1100"/>
          </a:p>
        </p:txBody>
      </p:sp>
      <p:sp>
        <p:nvSpPr>
          <p:cNvPr id="90" name="Google Shape;90;p14"/>
          <p:cNvSpPr/>
          <p:nvPr/>
        </p:nvSpPr>
        <p:spPr>
          <a:xfrm>
            <a:off x="6787188" y="3671890"/>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n" sz="1400" b="0" i="0" u="none" strike="noStrike" cap="none">
                <a:solidFill>
                  <a:srgbClr val="002060"/>
                </a:solidFill>
                <a:latin typeface="Arial"/>
                <a:ea typeface="Arial"/>
                <a:cs typeface="Arial"/>
                <a:sym typeface="Arial"/>
              </a:rPr>
              <a:t>No</a:t>
            </a:r>
            <a:endParaRPr sz="1100"/>
          </a:p>
        </p:txBody>
      </p:sp>
      <p:cxnSp>
        <p:nvCxnSpPr>
          <p:cNvPr id="91" name="Google Shape;91;p14"/>
          <p:cNvCxnSpPr/>
          <p:nvPr/>
        </p:nvCxnSpPr>
        <p:spPr>
          <a:xfrm flipH="1">
            <a:off x="3586879" y="4024976"/>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92" name="Google Shape;92;p14"/>
          <p:cNvSpPr/>
          <p:nvPr/>
        </p:nvSpPr>
        <p:spPr>
          <a:xfrm>
            <a:off x="1738265" y="3980392"/>
            <a:ext cx="1845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800" dirty="0">
              <a:solidFill>
                <a:srgbClr val="002060"/>
              </a:solidFill>
            </a:endParaRPr>
          </a:p>
          <a:p>
            <a:pPr marL="0" marR="0" lvl="0" indent="0" algn="ctr" rtl="0">
              <a:spcBef>
                <a:spcPts val="0"/>
              </a:spcBef>
              <a:spcAft>
                <a:spcPts val="0"/>
              </a:spcAft>
              <a:buNone/>
            </a:pPr>
            <a:endParaRPr lang="en" sz="800" dirty="0">
              <a:solidFill>
                <a:srgbClr val="002060"/>
              </a:solidFill>
            </a:endParaRPr>
          </a:p>
          <a:p>
            <a:pPr marL="0" marR="0" lvl="0" indent="0" algn="ctr" rtl="0">
              <a:spcBef>
                <a:spcPts val="0"/>
              </a:spcBef>
              <a:spcAft>
                <a:spcPts val="0"/>
              </a:spcAft>
              <a:buNone/>
            </a:pPr>
            <a:r>
              <a:rPr lang="en" sz="800" b="0" i="0" u="none" strike="noStrike" cap="none" dirty="0">
                <a:solidFill>
                  <a:srgbClr val="002060"/>
                </a:solidFill>
                <a:latin typeface="Arial"/>
                <a:ea typeface="Arial"/>
                <a:cs typeface="Arial"/>
                <a:sym typeface="Arial"/>
              </a:rPr>
              <a:t>Guidelines, Section </a:t>
            </a:r>
          </a:p>
          <a:p>
            <a:pPr marL="0" marR="0" lvl="0" indent="0" algn="ctr" rtl="0">
              <a:spcBef>
                <a:spcPts val="0"/>
              </a:spcBef>
              <a:spcAft>
                <a:spcPts val="0"/>
              </a:spcAft>
              <a:buNone/>
            </a:pPr>
            <a:r>
              <a:rPr lang="en" sz="800" b="0" i="0" u="none" strike="noStrike" cap="none" dirty="0">
                <a:solidFill>
                  <a:srgbClr val="002060"/>
                </a:solidFill>
                <a:latin typeface="Arial"/>
                <a:ea typeface="Arial"/>
                <a:cs typeface="Arial"/>
                <a:sym typeface="Arial"/>
              </a:rPr>
              <a:t>III-D-4</a:t>
            </a:r>
            <a:endParaRPr sz="1100" dirty="0"/>
          </a:p>
          <a:p>
            <a:pPr marL="0" marR="0" lvl="0" indent="0" algn="ctr" rtl="0">
              <a:spcBef>
                <a:spcPts val="0"/>
              </a:spcBef>
              <a:spcAft>
                <a:spcPts val="0"/>
              </a:spcAft>
              <a:buNone/>
            </a:pPr>
            <a:endParaRPr sz="1100" dirty="0"/>
          </a:p>
        </p:txBody>
      </p:sp>
      <p:cxnSp>
        <p:nvCxnSpPr>
          <p:cNvPr id="93" name="Google Shape;93;p14"/>
          <p:cNvCxnSpPr/>
          <p:nvPr/>
        </p:nvCxnSpPr>
        <p:spPr>
          <a:xfrm>
            <a:off x="7538141" y="4261498"/>
            <a:ext cx="0" cy="824400"/>
          </a:xfrm>
          <a:prstGeom prst="straightConnector1">
            <a:avLst/>
          </a:prstGeom>
          <a:noFill/>
          <a:ln w="34925" cap="flat" cmpd="sng">
            <a:solidFill>
              <a:srgbClr val="9292FB"/>
            </a:solidFill>
            <a:prstDash val="solid"/>
            <a:round/>
            <a:headEnd type="none" w="sm" len="sm"/>
            <a:tailEnd type="triangle" w="med" len="med"/>
          </a:ln>
        </p:spPr>
      </p:cxnSp>
      <p:cxnSp>
        <p:nvCxnSpPr>
          <p:cNvPr id="94" name="Google Shape;94;p14"/>
          <p:cNvCxnSpPr/>
          <p:nvPr/>
        </p:nvCxnSpPr>
        <p:spPr>
          <a:xfrm>
            <a:off x="4615075" y="9425"/>
            <a:ext cx="0" cy="9159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5"/>
          <p:cNvSpPr/>
          <p:nvPr/>
        </p:nvSpPr>
        <p:spPr>
          <a:xfrm>
            <a:off x="1453075" y="903071"/>
            <a:ext cx="6179100" cy="7536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7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testing a viable recombinant or synthetically modified microorganism on a whole animal that requires housing at BSL-2 containment or higher  </a:t>
            </a:r>
            <a:endParaRPr sz="1100">
              <a:solidFill>
                <a:schemeClr val="dk1"/>
              </a:solidFill>
            </a:endParaRPr>
          </a:p>
        </p:txBody>
      </p:sp>
      <p:cxnSp>
        <p:nvCxnSpPr>
          <p:cNvPr id="100" name="Google Shape;100;p15"/>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01" name="Google Shape;101;p15"/>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02" name="Google Shape;102;p15"/>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III-D-4 or III-D-8</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103" name="Google Shape;103;p15"/>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04" name="Google Shape;104;p15"/>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05" name="Google Shape;105;p15"/>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106" name="Google Shape;106;p15"/>
          <p:cNvCxnSpPr/>
          <p:nvPr/>
        </p:nvCxnSpPr>
        <p:spPr>
          <a:xfrm>
            <a:off x="6025080" y="2394500"/>
            <a:ext cx="0" cy="329700"/>
          </a:xfrm>
          <a:prstGeom prst="straightConnector1">
            <a:avLst/>
          </a:prstGeom>
          <a:noFill/>
          <a:ln w="34925" cap="flat" cmpd="sng">
            <a:solidFill>
              <a:srgbClr val="9292FB"/>
            </a:solidFill>
            <a:prstDash val="solid"/>
            <a:round/>
            <a:headEnd type="none" w="sm" len="sm"/>
            <a:tailEnd type="triangle" w="med" len="med"/>
          </a:ln>
        </p:spPr>
      </p:cxnSp>
      <p:sp>
        <p:nvSpPr>
          <p:cNvPr id="107" name="Google Shape;107;p15"/>
          <p:cNvSpPr/>
          <p:nvPr/>
        </p:nvSpPr>
        <p:spPr>
          <a:xfrm>
            <a:off x="3361300" y="2667525"/>
            <a:ext cx="4916400" cy="8859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a:t>
            </a:r>
            <a:r>
              <a:rPr lang="en" i="0" u="none" strike="noStrike" cap="none">
                <a:solidFill>
                  <a:schemeClr val="dk1"/>
                </a:solidFill>
                <a:latin typeface="Calibri"/>
                <a:ea typeface="Calibri"/>
                <a:cs typeface="Calibri"/>
                <a:sym typeface="Calibri"/>
              </a:rPr>
              <a:t>vity involves </a:t>
            </a:r>
            <a:r>
              <a:rPr lang="en">
                <a:solidFill>
                  <a:schemeClr val="dk1"/>
                </a:solidFill>
                <a:latin typeface="Calibri"/>
                <a:ea typeface="Calibri"/>
                <a:cs typeface="Calibri"/>
                <a:sym typeface="Calibri"/>
              </a:rPr>
              <a:t>the generation or use of rodents in which the animal's genome has been altered by stable introduction of recombinant or synthetic nucleic acid molecules</a:t>
            </a:r>
            <a:endParaRPr>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2060"/>
              </a:buClr>
              <a:buSzPts val="1400"/>
              <a:buFont typeface="Calibri"/>
              <a:buNone/>
            </a:pPr>
            <a:r>
              <a:rPr lang="en" i="0" u="none" strike="noStrike" cap="none">
                <a:solidFill>
                  <a:schemeClr val="dk1"/>
                </a:solidFill>
                <a:latin typeface="Calibri"/>
                <a:ea typeface="Calibri"/>
                <a:cs typeface="Calibri"/>
                <a:sym typeface="Calibri"/>
              </a:rPr>
              <a:t> when these experiments require only BSL-1 containment.</a:t>
            </a:r>
            <a:endParaRPr i="0" u="none" strike="noStrike" cap="none">
              <a:solidFill>
                <a:schemeClr val="dk1"/>
              </a:solidFill>
              <a:latin typeface="Calibri"/>
              <a:ea typeface="Calibri"/>
              <a:cs typeface="Calibri"/>
              <a:sym typeface="Calibri"/>
            </a:endParaRPr>
          </a:p>
        </p:txBody>
      </p:sp>
      <p:cxnSp>
        <p:nvCxnSpPr>
          <p:cNvPr id="108" name="Google Shape;108;p15"/>
          <p:cNvCxnSpPr/>
          <p:nvPr/>
        </p:nvCxnSpPr>
        <p:spPr>
          <a:xfrm>
            <a:off x="6072611" y="355329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09" name="Google Shape;109;p15"/>
          <p:cNvCxnSpPr/>
          <p:nvPr/>
        </p:nvCxnSpPr>
        <p:spPr>
          <a:xfrm>
            <a:off x="5427129" y="4027103"/>
            <a:ext cx="1334100" cy="0"/>
          </a:xfrm>
          <a:prstGeom prst="straightConnector1">
            <a:avLst/>
          </a:prstGeom>
          <a:noFill/>
          <a:ln w="34925" cap="flat" cmpd="sng">
            <a:solidFill>
              <a:srgbClr val="9292FB"/>
            </a:solidFill>
            <a:prstDash val="solid"/>
            <a:round/>
            <a:headEnd type="none" w="sm" len="sm"/>
            <a:tailEnd type="none" w="sm" len="sm"/>
          </a:ln>
        </p:spPr>
      </p:cxnSp>
      <p:sp>
        <p:nvSpPr>
          <p:cNvPr id="110" name="Google Shape;110;p15"/>
          <p:cNvSpPr/>
          <p:nvPr/>
        </p:nvSpPr>
        <p:spPr>
          <a:xfrm>
            <a:off x="4066426" y="374218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11" name="Google Shape;111;p15"/>
          <p:cNvSpPr/>
          <p:nvPr/>
        </p:nvSpPr>
        <p:spPr>
          <a:xfrm>
            <a:off x="6787188" y="372565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12" name="Google Shape;112;p15"/>
          <p:cNvCxnSpPr/>
          <p:nvPr/>
        </p:nvCxnSpPr>
        <p:spPr>
          <a:xfrm flipH="1">
            <a:off x="3586879" y="4078740"/>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113" name="Google Shape;113;p15"/>
          <p:cNvSpPr/>
          <p:nvPr/>
        </p:nvSpPr>
        <p:spPr>
          <a:xfrm>
            <a:off x="1738265" y="4034157"/>
            <a:ext cx="1845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r>
              <a:rPr lang="en" sz="800" b="0" i="0" u="none" strike="noStrike" cap="none" dirty="0">
                <a:solidFill>
                  <a:srgbClr val="002060"/>
                </a:solidFill>
                <a:latin typeface="Arial"/>
                <a:ea typeface="Arial"/>
                <a:cs typeface="Arial"/>
                <a:sym typeface="Arial"/>
              </a:rPr>
              <a:t>Guidelines, Section </a:t>
            </a: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dirty="0">
                <a:solidFill>
                  <a:srgbClr val="002060"/>
                </a:solidFill>
                <a:latin typeface="Arial"/>
                <a:ea typeface="Arial"/>
                <a:cs typeface="Arial"/>
                <a:sym typeface="Arial"/>
              </a:rPr>
              <a:t>III-E-3</a:t>
            </a:r>
            <a:endParaRPr sz="1100" dirty="0"/>
          </a:p>
        </p:txBody>
      </p:sp>
      <p:cxnSp>
        <p:nvCxnSpPr>
          <p:cNvPr id="114" name="Google Shape;114;p15"/>
          <p:cNvCxnSpPr/>
          <p:nvPr/>
        </p:nvCxnSpPr>
        <p:spPr>
          <a:xfrm>
            <a:off x="7538141" y="4315263"/>
            <a:ext cx="0" cy="824400"/>
          </a:xfrm>
          <a:prstGeom prst="straightConnector1">
            <a:avLst/>
          </a:prstGeom>
          <a:noFill/>
          <a:ln w="34925" cap="flat" cmpd="sng">
            <a:solidFill>
              <a:srgbClr val="9292FB"/>
            </a:solidFill>
            <a:prstDash val="solid"/>
            <a:round/>
            <a:headEnd type="none" w="sm" len="sm"/>
            <a:tailEnd type="triangle" w="med" len="med"/>
          </a:ln>
        </p:spPr>
      </p:cxnSp>
      <p:cxnSp>
        <p:nvCxnSpPr>
          <p:cNvPr id="115" name="Google Shape;115;p15"/>
          <p:cNvCxnSpPr/>
          <p:nvPr/>
        </p:nvCxnSpPr>
        <p:spPr>
          <a:xfrm>
            <a:off x="4613864" y="79881"/>
            <a:ext cx="0" cy="8232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6"/>
          <p:cNvSpPr/>
          <p:nvPr/>
        </p:nvSpPr>
        <p:spPr>
          <a:xfrm>
            <a:off x="1453075" y="1115701"/>
            <a:ext cx="6179100" cy="5409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7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the purchase or transfer of transgenic rodent</a:t>
            </a:r>
            <a:endParaRPr sz="1400" b="0" i="0" u="none" strike="noStrike" cap="none">
              <a:solidFill>
                <a:schemeClr val="dk1"/>
              </a:solidFill>
              <a:latin typeface="Calibri"/>
              <a:ea typeface="Calibri"/>
              <a:cs typeface="Calibri"/>
              <a:sym typeface="Calibri"/>
            </a:endParaRPr>
          </a:p>
        </p:txBody>
      </p:sp>
      <p:cxnSp>
        <p:nvCxnSpPr>
          <p:cNvPr id="121" name="Google Shape;121;p16"/>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22" name="Google Shape;122;p16"/>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23" name="Google Shape;123;p16"/>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III-F</a:t>
            </a:r>
            <a:endParaRPr sz="1100"/>
          </a:p>
        </p:txBody>
      </p:sp>
      <p:sp>
        <p:nvSpPr>
          <p:cNvPr id="124" name="Google Shape;124;p16"/>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25" name="Google Shape;125;p16"/>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26" name="Google Shape;126;p16"/>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127" name="Google Shape;127;p16"/>
          <p:cNvCxnSpPr/>
          <p:nvPr/>
        </p:nvCxnSpPr>
        <p:spPr>
          <a:xfrm>
            <a:off x="4613875" y="0"/>
            <a:ext cx="0" cy="1115700"/>
          </a:xfrm>
          <a:prstGeom prst="straightConnector1">
            <a:avLst/>
          </a:prstGeom>
          <a:noFill/>
          <a:ln w="34925" cap="flat" cmpd="sng">
            <a:solidFill>
              <a:srgbClr val="9292FB"/>
            </a:solidFill>
            <a:prstDash val="solid"/>
            <a:round/>
            <a:headEnd type="none" w="sm" len="sm"/>
            <a:tailEnd type="triangle" w="med" len="med"/>
          </a:ln>
        </p:spPr>
      </p:cxnSp>
      <p:cxnSp>
        <p:nvCxnSpPr>
          <p:cNvPr id="128" name="Google Shape;128;p16"/>
          <p:cNvCxnSpPr/>
          <p:nvPr/>
        </p:nvCxnSpPr>
        <p:spPr>
          <a:xfrm>
            <a:off x="5947764" y="2439556"/>
            <a:ext cx="0" cy="26247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7"/>
          <p:cNvSpPr/>
          <p:nvPr/>
        </p:nvSpPr>
        <p:spPr>
          <a:xfrm>
            <a:off x="2069848" y="1072836"/>
            <a:ext cx="52701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molecules that must be handled at </a:t>
            </a:r>
            <a:r>
              <a:rPr lang="en">
                <a:solidFill>
                  <a:schemeClr val="dk1"/>
                </a:solidFill>
                <a:latin typeface="Calibri"/>
                <a:ea typeface="Calibri"/>
                <a:cs typeface="Calibri"/>
                <a:sym typeface="Calibri"/>
              </a:rPr>
              <a:t>BSL-</a:t>
            </a:r>
            <a:r>
              <a:rPr lang="en" sz="1400" b="0" i="0" u="none" strike="noStrike" cap="none">
                <a:solidFill>
                  <a:schemeClr val="dk1"/>
                </a:solidFill>
                <a:latin typeface="Calibri"/>
                <a:ea typeface="Calibri"/>
                <a:cs typeface="Calibri"/>
                <a:sym typeface="Calibri"/>
              </a:rPr>
              <a:t>2 or higher or Restricted Agents as Host-Vector Systems</a:t>
            </a:r>
            <a:endParaRPr sz="1400" b="0" i="0" u="none" strike="noStrike" cap="none">
              <a:solidFill>
                <a:schemeClr val="dk1"/>
              </a:solidFill>
              <a:latin typeface="Arial"/>
              <a:ea typeface="Arial"/>
              <a:cs typeface="Arial"/>
              <a:sym typeface="Arial"/>
            </a:endParaRPr>
          </a:p>
        </p:txBody>
      </p:sp>
      <p:cxnSp>
        <p:nvCxnSpPr>
          <p:cNvPr id="134" name="Google Shape;134;p17"/>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35" name="Google Shape;135;p17"/>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36" name="Google Shape;136;p17"/>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III-D-1</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137" name="Google Shape;137;p17"/>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38" name="Google Shape;138;p17"/>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39" name="Google Shape;139;p17"/>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140" name="Google Shape;140;p17"/>
          <p:cNvCxnSpPr/>
          <p:nvPr/>
        </p:nvCxnSpPr>
        <p:spPr>
          <a:xfrm>
            <a:off x="6025080" y="2423300"/>
            <a:ext cx="0" cy="473700"/>
          </a:xfrm>
          <a:prstGeom prst="straightConnector1">
            <a:avLst/>
          </a:prstGeom>
          <a:noFill/>
          <a:ln w="34925" cap="flat" cmpd="sng">
            <a:solidFill>
              <a:srgbClr val="9292FB"/>
            </a:solidFill>
            <a:prstDash val="solid"/>
            <a:round/>
            <a:headEnd type="none" w="sm" len="sm"/>
            <a:tailEnd type="triangle" w="med" len="med"/>
          </a:ln>
        </p:spPr>
      </p:cxnSp>
      <p:sp>
        <p:nvSpPr>
          <p:cNvPr id="141" name="Google Shape;141;p17"/>
          <p:cNvSpPr/>
          <p:nvPr/>
        </p:nvSpPr>
        <p:spPr>
          <a:xfrm>
            <a:off x="3385625" y="2906925"/>
            <a:ext cx="5356500" cy="6387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Activities in which DNA From Risk Group 2 or higher or restricted agents is cloned into a Nonpathogenic Prokaryotic or Lower Eukaryotic Host-Vector System</a:t>
            </a:r>
            <a:endParaRPr sz="1100">
              <a:solidFill>
                <a:schemeClr val="dk1"/>
              </a:solidFill>
            </a:endParaRPr>
          </a:p>
        </p:txBody>
      </p:sp>
      <p:cxnSp>
        <p:nvCxnSpPr>
          <p:cNvPr id="142" name="Google Shape;142;p17"/>
          <p:cNvCxnSpPr>
            <a:stCxn id="141" idx="2"/>
          </p:cNvCxnSpPr>
          <p:nvPr/>
        </p:nvCxnSpPr>
        <p:spPr>
          <a:xfrm>
            <a:off x="6063875" y="3545625"/>
            <a:ext cx="8700" cy="427500"/>
          </a:xfrm>
          <a:prstGeom prst="straightConnector1">
            <a:avLst/>
          </a:prstGeom>
          <a:noFill/>
          <a:ln w="34925" cap="flat" cmpd="sng">
            <a:solidFill>
              <a:srgbClr val="9292FB"/>
            </a:solidFill>
            <a:prstDash val="solid"/>
            <a:round/>
            <a:headEnd type="none" w="sm" len="sm"/>
            <a:tailEnd type="triangle" w="med" len="med"/>
          </a:ln>
        </p:spPr>
      </p:cxnSp>
      <p:cxnSp>
        <p:nvCxnSpPr>
          <p:cNvPr id="143" name="Google Shape;143;p17"/>
          <p:cNvCxnSpPr/>
          <p:nvPr/>
        </p:nvCxnSpPr>
        <p:spPr>
          <a:xfrm>
            <a:off x="5427129" y="3973338"/>
            <a:ext cx="1334100" cy="0"/>
          </a:xfrm>
          <a:prstGeom prst="straightConnector1">
            <a:avLst/>
          </a:prstGeom>
          <a:noFill/>
          <a:ln w="34925" cap="flat" cmpd="sng">
            <a:solidFill>
              <a:srgbClr val="9292FB"/>
            </a:solidFill>
            <a:prstDash val="solid"/>
            <a:round/>
            <a:headEnd type="none" w="sm" len="sm"/>
            <a:tailEnd type="none" w="sm" len="sm"/>
          </a:ln>
        </p:spPr>
      </p:cxnSp>
      <p:sp>
        <p:nvSpPr>
          <p:cNvPr id="144" name="Google Shape;144;p17"/>
          <p:cNvSpPr/>
          <p:nvPr/>
        </p:nvSpPr>
        <p:spPr>
          <a:xfrm>
            <a:off x="4066426" y="368841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45" name="Google Shape;145;p17"/>
          <p:cNvSpPr/>
          <p:nvPr/>
        </p:nvSpPr>
        <p:spPr>
          <a:xfrm>
            <a:off x="6787188" y="3671890"/>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46" name="Google Shape;146;p17"/>
          <p:cNvCxnSpPr/>
          <p:nvPr/>
        </p:nvCxnSpPr>
        <p:spPr>
          <a:xfrm flipH="1">
            <a:off x="3586879" y="4024976"/>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147" name="Google Shape;147;p17"/>
          <p:cNvSpPr/>
          <p:nvPr/>
        </p:nvSpPr>
        <p:spPr>
          <a:xfrm>
            <a:off x="1984332" y="398039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III-D-2</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148" name="Google Shape;148;p17"/>
          <p:cNvCxnSpPr/>
          <p:nvPr/>
        </p:nvCxnSpPr>
        <p:spPr>
          <a:xfrm>
            <a:off x="7460539" y="4272366"/>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149" name="Google Shape;149;p17"/>
          <p:cNvCxnSpPr/>
          <p:nvPr/>
        </p:nvCxnSpPr>
        <p:spPr>
          <a:xfrm>
            <a:off x="4572000" y="37725"/>
            <a:ext cx="0" cy="10350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8"/>
          <p:cNvSpPr/>
          <p:nvPr/>
        </p:nvSpPr>
        <p:spPr>
          <a:xfrm>
            <a:off x="1846900" y="983748"/>
            <a:ext cx="5886900" cy="6729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includes using infectious DNA or RNA Viruses or defective DNA or RNA Viruses in the Presence of a </a:t>
            </a:r>
            <a:r>
              <a:rPr lang="en">
                <a:solidFill>
                  <a:schemeClr val="dk1"/>
                </a:solidFill>
                <a:latin typeface="Calibri"/>
                <a:ea typeface="Calibri"/>
                <a:cs typeface="Calibri"/>
                <a:sym typeface="Calibri"/>
              </a:rPr>
              <a:t>Helper</a:t>
            </a:r>
            <a:r>
              <a:rPr lang="en" sz="1400" b="0" i="0" u="none" strike="noStrike" cap="none">
                <a:solidFill>
                  <a:schemeClr val="dk1"/>
                </a:solidFill>
                <a:latin typeface="Calibri"/>
                <a:ea typeface="Calibri"/>
                <a:cs typeface="Calibri"/>
                <a:sym typeface="Calibri"/>
              </a:rPr>
              <a:t> </a:t>
            </a:r>
            <a:r>
              <a:rPr lang="en">
                <a:solidFill>
                  <a:schemeClr val="dk1"/>
                </a:solidFill>
                <a:latin typeface="Calibri"/>
                <a:ea typeface="Calibri"/>
                <a:cs typeface="Calibri"/>
                <a:sym typeface="Calibri"/>
              </a:rPr>
              <a:t>S</a:t>
            </a:r>
            <a:r>
              <a:rPr lang="en" sz="1400" b="0" i="0" u="none" strike="noStrike" cap="none">
                <a:solidFill>
                  <a:schemeClr val="dk1"/>
                </a:solidFill>
                <a:latin typeface="Calibri"/>
                <a:ea typeface="Calibri"/>
                <a:cs typeface="Calibri"/>
                <a:sym typeface="Calibri"/>
              </a:rPr>
              <a:t>ystem in Tissue Culture Systems</a:t>
            </a:r>
            <a:endParaRPr sz="1100">
              <a:solidFill>
                <a:schemeClr val="dk1"/>
              </a:solidFill>
            </a:endParaRPr>
          </a:p>
        </p:txBody>
      </p:sp>
      <p:cxnSp>
        <p:nvCxnSpPr>
          <p:cNvPr id="155" name="Google Shape;155;p18"/>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56" name="Google Shape;156;p18"/>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57" name="Google Shape;157;p18"/>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III-D-3</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158" name="Google Shape;158;p18"/>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59" name="Google Shape;159;p18"/>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60" name="Google Shape;160;p18"/>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161" name="Google Shape;161;p18"/>
          <p:cNvCxnSpPr/>
          <p:nvPr/>
        </p:nvCxnSpPr>
        <p:spPr>
          <a:xfrm>
            <a:off x="6025078" y="2423325"/>
            <a:ext cx="0" cy="349200"/>
          </a:xfrm>
          <a:prstGeom prst="straightConnector1">
            <a:avLst/>
          </a:prstGeom>
          <a:noFill/>
          <a:ln w="34925" cap="flat" cmpd="sng">
            <a:solidFill>
              <a:srgbClr val="9292FB"/>
            </a:solidFill>
            <a:prstDash val="solid"/>
            <a:round/>
            <a:headEnd type="none" w="sm" len="sm"/>
            <a:tailEnd type="triangle" w="med" len="med"/>
          </a:ln>
        </p:spPr>
      </p:cxnSp>
      <p:sp>
        <p:nvSpPr>
          <p:cNvPr id="162" name="Google Shape;162;p18"/>
          <p:cNvSpPr/>
          <p:nvPr/>
        </p:nvSpPr>
        <p:spPr>
          <a:xfrm>
            <a:off x="3584275" y="2817825"/>
            <a:ext cx="4903200" cy="6729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altering an animal’s genome by the stable introduction of recombinant or synthetic nucleic acids into the germline (transgenic animals)</a:t>
            </a:r>
            <a:endParaRPr sz="1100">
              <a:solidFill>
                <a:schemeClr val="dk1"/>
              </a:solidFill>
            </a:endParaRPr>
          </a:p>
        </p:txBody>
      </p:sp>
      <p:cxnSp>
        <p:nvCxnSpPr>
          <p:cNvPr id="163" name="Google Shape;163;p18"/>
          <p:cNvCxnSpPr/>
          <p:nvPr/>
        </p:nvCxnSpPr>
        <p:spPr>
          <a:xfrm>
            <a:off x="6072611" y="3499532"/>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64" name="Google Shape;164;p18"/>
          <p:cNvCxnSpPr/>
          <p:nvPr/>
        </p:nvCxnSpPr>
        <p:spPr>
          <a:xfrm>
            <a:off x="5427129" y="3973338"/>
            <a:ext cx="1334100" cy="0"/>
          </a:xfrm>
          <a:prstGeom prst="straightConnector1">
            <a:avLst/>
          </a:prstGeom>
          <a:noFill/>
          <a:ln w="34925" cap="flat" cmpd="sng">
            <a:solidFill>
              <a:srgbClr val="9292FB"/>
            </a:solidFill>
            <a:prstDash val="solid"/>
            <a:round/>
            <a:headEnd type="none" w="sm" len="sm"/>
            <a:tailEnd type="none" w="sm" len="sm"/>
          </a:ln>
        </p:spPr>
      </p:cxnSp>
      <p:sp>
        <p:nvSpPr>
          <p:cNvPr id="165" name="Google Shape;165;p18"/>
          <p:cNvSpPr/>
          <p:nvPr/>
        </p:nvSpPr>
        <p:spPr>
          <a:xfrm>
            <a:off x="4066426" y="368841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66" name="Google Shape;166;p18"/>
          <p:cNvSpPr/>
          <p:nvPr/>
        </p:nvSpPr>
        <p:spPr>
          <a:xfrm>
            <a:off x="6787188" y="3671890"/>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67" name="Google Shape;167;p18"/>
          <p:cNvCxnSpPr/>
          <p:nvPr/>
        </p:nvCxnSpPr>
        <p:spPr>
          <a:xfrm flipH="1">
            <a:off x="3586879" y="4024976"/>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168" name="Google Shape;168;p18"/>
          <p:cNvSpPr/>
          <p:nvPr/>
        </p:nvSpPr>
        <p:spPr>
          <a:xfrm>
            <a:off x="1984332" y="398039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III-D-4</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169" name="Google Shape;169;p18"/>
          <p:cNvCxnSpPr/>
          <p:nvPr/>
        </p:nvCxnSpPr>
        <p:spPr>
          <a:xfrm>
            <a:off x="7460539" y="4272366"/>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170" name="Google Shape;170;p18"/>
          <p:cNvCxnSpPr/>
          <p:nvPr/>
        </p:nvCxnSpPr>
        <p:spPr>
          <a:xfrm>
            <a:off x="4613875" y="37725"/>
            <a:ext cx="0" cy="9459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9"/>
          <p:cNvSpPr/>
          <p:nvPr/>
        </p:nvSpPr>
        <p:spPr>
          <a:xfrm>
            <a:off x="1846909" y="1072836"/>
            <a:ext cx="58869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testing a recombinant or synthetic nucleic acid molecule-modified microorganisms on whole animals</a:t>
            </a:r>
            <a:endParaRPr sz="1100">
              <a:solidFill>
                <a:schemeClr val="dk1"/>
              </a:solidFill>
            </a:endParaRPr>
          </a:p>
        </p:txBody>
      </p:sp>
      <p:cxnSp>
        <p:nvCxnSpPr>
          <p:cNvPr id="176" name="Google Shape;176;p19"/>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77" name="Google Shape;177;p19"/>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78" name="Google Shape;178;p19"/>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III-D-4</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179" name="Google Shape;179;p19"/>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80" name="Google Shape;180;p19"/>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81" name="Google Shape;181;p19"/>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182" name="Google Shape;182;p19"/>
          <p:cNvCxnSpPr/>
          <p:nvPr/>
        </p:nvCxnSpPr>
        <p:spPr>
          <a:xfrm>
            <a:off x="6025080" y="2423300"/>
            <a:ext cx="0" cy="473700"/>
          </a:xfrm>
          <a:prstGeom prst="straightConnector1">
            <a:avLst/>
          </a:prstGeom>
          <a:noFill/>
          <a:ln w="34925" cap="flat" cmpd="sng">
            <a:solidFill>
              <a:srgbClr val="9292FB"/>
            </a:solidFill>
            <a:prstDash val="solid"/>
            <a:round/>
            <a:headEnd type="none" w="sm" len="sm"/>
            <a:tailEnd type="triangle" w="med" len="med"/>
          </a:ln>
        </p:spPr>
      </p:cxnSp>
      <p:sp>
        <p:nvSpPr>
          <p:cNvPr id="183" name="Google Shape;183;p19"/>
          <p:cNvSpPr/>
          <p:nvPr/>
        </p:nvSpPr>
        <p:spPr>
          <a:xfrm>
            <a:off x="3584278" y="2906925"/>
            <a:ext cx="49032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genetically engineering plants using recombinant or synthetic nucleic acid molecule methods </a:t>
            </a:r>
            <a:endParaRPr sz="1100">
              <a:solidFill>
                <a:schemeClr val="dk1"/>
              </a:solidFill>
            </a:endParaRPr>
          </a:p>
        </p:txBody>
      </p:sp>
      <p:cxnSp>
        <p:nvCxnSpPr>
          <p:cNvPr id="184" name="Google Shape;184;p19"/>
          <p:cNvCxnSpPr/>
          <p:nvPr/>
        </p:nvCxnSpPr>
        <p:spPr>
          <a:xfrm>
            <a:off x="6072611" y="3499532"/>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85" name="Google Shape;185;p19"/>
          <p:cNvCxnSpPr/>
          <p:nvPr/>
        </p:nvCxnSpPr>
        <p:spPr>
          <a:xfrm>
            <a:off x="5427129" y="3973338"/>
            <a:ext cx="1334100" cy="0"/>
          </a:xfrm>
          <a:prstGeom prst="straightConnector1">
            <a:avLst/>
          </a:prstGeom>
          <a:noFill/>
          <a:ln w="34925" cap="flat" cmpd="sng">
            <a:solidFill>
              <a:srgbClr val="9292FB"/>
            </a:solidFill>
            <a:prstDash val="solid"/>
            <a:round/>
            <a:headEnd type="none" w="sm" len="sm"/>
            <a:tailEnd type="none" w="sm" len="sm"/>
          </a:ln>
        </p:spPr>
      </p:cxnSp>
      <p:sp>
        <p:nvSpPr>
          <p:cNvPr id="186" name="Google Shape;186;p19"/>
          <p:cNvSpPr/>
          <p:nvPr/>
        </p:nvSpPr>
        <p:spPr>
          <a:xfrm>
            <a:off x="4066426" y="368841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187" name="Google Shape;187;p19"/>
          <p:cNvSpPr/>
          <p:nvPr/>
        </p:nvSpPr>
        <p:spPr>
          <a:xfrm>
            <a:off x="6787188" y="3671890"/>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188" name="Google Shape;188;p19"/>
          <p:cNvCxnSpPr/>
          <p:nvPr/>
        </p:nvCxnSpPr>
        <p:spPr>
          <a:xfrm flipH="1">
            <a:off x="3586879" y="4024976"/>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189" name="Google Shape;189;p19"/>
          <p:cNvSpPr/>
          <p:nvPr/>
        </p:nvSpPr>
        <p:spPr>
          <a:xfrm>
            <a:off x="1984332" y="398039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III-D-5</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190" name="Google Shape;190;p19"/>
          <p:cNvCxnSpPr/>
          <p:nvPr/>
        </p:nvCxnSpPr>
        <p:spPr>
          <a:xfrm>
            <a:off x="7460539" y="4272366"/>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191" name="Google Shape;191;p19"/>
          <p:cNvCxnSpPr/>
          <p:nvPr/>
        </p:nvCxnSpPr>
        <p:spPr>
          <a:xfrm>
            <a:off x="4613875" y="37725"/>
            <a:ext cx="0" cy="10350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0"/>
          <p:cNvSpPr/>
          <p:nvPr/>
        </p:nvSpPr>
        <p:spPr>
          <a:xfrm>
            <a:off x="1846909" y="1072836"/>
            <a:ext cx="58869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recombinant technology in plants that must be contained at BL2-P or higher (depending on risk)</a:t>
            </a:r>
            <a:endParaRPr sz="1100">
              <a:solidFill>
                <a:schemeClr val="dk1"/>
              </a:solidFill>
            </a:endParaRPr>
          </a:p>
        </p:txBody>
      </p:sp>
      <p:cxnSp>
        <p:nvCxnSpPr>
          <p:cNvPr id="197" name="Google Shape;197;p20"/>
          <p:cNvCxnSpPr/>
          <p:nvPr/>
        </p:nvCxnSpPr>
        <p:spPr>
          <a:xfrm>
            <a:off x="4613871" y="166520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198" name="Google Shape;198;p20"/>
          <p:cNvCxnSpPr/>
          <p:nvPr/>
        </p:nvCxnSpPr>
        <p:spPr>
          <a:xfrm>
            <a:off x="3905018" y="2125432"/>
            <a:ext cx="1334100" cy="0"/>
          </a:xfrm>
          <a:prstGeom prst="straightConnector1">
            <a:avLst/>
          </a:prstGeom>
          <a:noFill/>
          <a:ln w="34925" cap="flat" cmpd="sng">
            <a:solidFill>
              <a:srgbClr val="9292FB"/>
            </a:solidFill>
            <a:prstDash val="solid"/>
            <a:round/>
            <a:headEnd type="none" w="sm" len="sm"/>
            <a:tailEnd type="none" w="sm" len="sm"/>
          </a:ln>
        </p:spPr>
      </p:cxnSp>
      <p:sp>
        <p:nvSpPr>
          <p:cNvPr id="199" name="Google Shape;199;p20"/>
          <p:cNvSpPr/>
          <p:nvPr/>
        </p:nvSpPr>
        <p:spPr>
          <a:xfrm>
            <a:off x="469902" y="217396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III-D-5</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00" name="Google Shape;200;p20"/>
          <p:cNvSpPr/>
          <p:nvPr/>
        </p:nvSpPr>
        <p:spPr>
          <a:xfrm>
            <a:off x="2536648" y="184351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01" name="Google Shape;201;p20"/>
          <p:cNvSpPr/>
          <p:nvPr/>
        </p:nvSpPr>
        <p:spPr>
          <a:xfrm>
            <a:off x="5275614" y="1810693"/>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02" name="Google Shape;202;p20"/>
          <p:cNvCxnSpPr/>
          <p:nvPr/>
        </p:nvCxnSpPr>
        <p:spPr>
          <a:xfrm flipH="1">
            <a:off x="2070148" y="2227153"/>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203" name="Google Shape;203;p20"/>
          <p:cNvCxnSpPr/>
          <p:nvPr/>
        </p:nvCxnSpPr>
        <p:spPr>
          <a:xfrm>
            <a:off x="6025080" y="2423300"/>
            <a:ext cx="0" cy="473700"/>
          </a:xfrm>
          <a:prstGeom prst="straightConnector1">
            <a:avLst/>
          </a:prstGeom>
          <a:noFill/>
          <a:ln w="34925" cap="flat" cmpd="sng">
            <a:solidFill>
              <a:srgbClr val="9292FB"/>
            </a:solidFill>
            <a:prstDash val="solid"/>
            <a:round/>
            <a:headEnd type="none" w="sm" len="sm"/>
            <a:tailEnd type="triangle" w="med" len="med"/>
          </a:ln>
        </p:spPr>
      </p:cxnSp>
      <p:sp>
        <p:nvSpPr>
          <p:cNvPr id="204" name="Google Shape;204;p20"/>
          <p:cNvSpPr/>
          <p:nvPr/>
        </p:nvSpPr>
        <p:spPr>
          <a:xfrm>
            <a:off x="3584278" y="2906925"/>
            <a:ext cx="49032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producing cultures exceeding 10 liters (in a single batch)</a:t>
            </a:r>
            <a:endParaRPr sz="1100">
              <a:solidFill>
                <a:schemeClr val="dk1"/>
              </a:solidFill>
            </a:endParaRPr>
          </a:p>
        </p:txBody>
      </p:sp>
      <p:cxnSp>
        <p:nvCxnSpPr>
          <p:cNvPr id="205" name="Google Shape;205;p20"/>
          <p:cNvCxnSpPr/>
          <p:nvPr/>
        </p:nvCxnSpPr>
        <p:spPr>
          <a:xfrm>
            <a:off x="6072611" y="3499532"/>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206" name="Google Shape;206;p20"/>
          <p:cNvCxnSpPr/>
          <p:nvPr/>
        </p:nvCxnSpPr>
        <p:spPr>
          <a:xfrm>
            <a:off x="5427129" y="3973338"/>
            <a:ext cx="1334100" cy="0"/>
          </a:xfrm>
          <a:prstGeom prst="straightConnector1">
            <a:avLst/>
          </a:prstGeom>
          <a:noFill/>
          <a:ln w="34925" cap="flat" cmpd="sng">
            <a:solidFill>
              <a:srgbClr val="9292FB"/>
            </a:solidFill>
            <a:prstDash val="solid"/>
            <a:round/>
            <a:headEnd type="none" w="sm" len="sm"/>
            <a:tailEnd type="none" w="sm" len="sm"/>
          </a:ln>
        </p:spPr>
      </p:cxnSp>
      <p:sp>
        <p:nvSpPr>
          <p:cNvPr id="207" name="Google Shape;207;p20"/>
          <p:cNvSpPr/>
          <p:nvPr/>
        </p:nvSpPr>
        <p:spPr>
          <a:xfrm>
            <a:off x="4066426" y="3688418"/>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08" name="Google Shape;208;p20"/>
          <p:cNvSpPr/>
          <p:nvPr/>
        </p:nvSpPr>
        <p:spPr>
          <a:xfrm>
            <a:off x="6787188" y="3671890"/>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09" name="Google Shape;209;p20"/>
          <p:cNvCxnSpPr/>
          <p:nvPr/>
        </p:nvCxnSpPr>
        <p:spPr>
          <a:xfrm flipH="1">
            <a:off x="3586879" y="4024976"/>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210" name="Google Shape;210;p20"/>
          <p:cNvSpPr/>
          <p:nvPr/>
        </p:nvSpPr>
        <p:spPr>
          <a:xfrm>
            <a:off x="1984332" y="398039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III-D-6</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211" name="Google Shape;211;p20"/>
          <p:cNvCxnSpPr/>
          <p:nvPr/>
        </p:nvCxnSpPr>
        <p:spPr>
          <a:xfrm>
            <a:off x="7460539" y="4272366"/>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212" name="Google Shape;212;p20"/>
          <p:cNvCxnSpPr/>
          <p:nvPr/>
        </p:nvCxnSpPr>
        <p:spPr>
          <a:xfrm>
            <a:off x="4613875" y="37725"/>
            <a:ext cx="0" cy="10350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1"/>
          <p:cNvSpPr/>
          <p:nvPr/>
        </p:nvSpPr>
        <p:spPr>
          <a:xfrm>
            <a:off x="1846909" y="931376"/>
            <a:ext cx="5886900" cy="5838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generating influenza viruses using recombinant technology </a:t>
            </a:r>
            <a:endParaRPr sz="1100">
              <a:solidFill>
                <a:schemeClr val="dk1"/>
              </a:solidFill>
            </a:endParaRPr>
          </a:p>
        </p:txBody>
      </p:sp>
      <p:cxnSp>
        <p:nvCxnSpPr>
          <p:cNvPr id="218" name="Google Shape;218;p21"/>
          <p:cNvCxnSpPr/>
          <p:nvPr/>
        </p:nvCxnSpPr>
        <p:spPr>
          <a:xfrm>
            <a:off x="4613871" y="1523745"/>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219" name="Google Shape;219;p21"/>
          <p:cNvCxnSpPr/>
          <p:nvPr/>
        </p:nvCxnSpPr>
        <p:spPr>
          <a:xfrm>
            <a:off x="3905018" y="1983971"/>
            <a:ext cx="1334100" cy="0"/>
          </a:xfrm>
          <a:prstGeom prst="straightConnector1">
            <a:avLst/>
          </a:prstGeom>
          <a:noFill/>
          <a:ln w="34925" cap="flat" cmpd="sng">
            <a:solidFill>
              <a:srgbClr val="9292FB"/>
            </a:solidFill>
            <a:prstDash val="solid"/>
            <a:round/>
            <a:headEnd type="none" w="sm" len="sm"/>
            <a:tailEnd type="none" w="sm" len="sm"/>
          </a:ln>
        </p:spPr>
      </p:cxnSp>
      <p:sp>
        <p:nvSpPr>
          <p:cNvPr id="220" name="Google Shape;220;p21"/>
          <p:cNvSpPr/>
          <p:nvPr/>
        </p:nvSpPr>
        <p:spPr>
          <a:xfrm>
            <a:off x="469902" y="2032502"/>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III-D-7</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sp>
        <p:nvSpPr>
          <p:cNvPr id="221" name="Google Shape;221;p21"/>
          <p:cNvSpPr/>
          <p:nvPr/>
        </p:nvSpPr>
        <p:spPr>
          <a:xfrm>
            <a:off x="2536648" y="1702051"/>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22" name="Google Shape;222;p21"/>
          <p:cNvSpPr/>
          <p:nvPr/>
        </p:nvSpPr>
        <p:spPr>
          <a:xfrm>
            <a:off x="5275614" y="16692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23" name="Google Shape;223;p21"/>
          <p:cNvCxnSpPr/>
          <p:nvPr/>
        </p:nvCxnSpPr>
        <p:spPr>
          <a:xfrm flipH="1">
            <a:off x="2070148" y="2085692"/>
            <a:ext cx="466500" cy="212400"/>
          </a:xfrm>
          <a:prstGeom prst="straightConnector1">
            <a:avLst/>
          </a:prstGeom>
          <a:noFill/>
          <a:ln w="34925" cap="flat" cmpd="sng">
            <a:solidFill>
              <a:srgbClr val="9292FB"/>
            </a:solidFill>
            <a:prstDash val="solid"/>
            <a:round/>
            <a:headEnd type="none" w="sm" len="sm"/>
            <a:tailEnd type="triangle" w="med" len="med"/>
          </a:ln>
        </p:spPr>
      </p:cxnSp>
      <p:cxnSp>
        <p:nvCxnSpPr>
          <p:cNvPr id="224" name="Google Shape;224;p21"/>
          <p:cNvCxnSpPr/>
          <p:nvPr/>
        </p:nvCxnSpPr>
        <p:spPr>
          <a:xfrm>
            <a:off x="6025080" y="2225256"/>
            <a:ext cx="0" cy="473700"/>
          </a:xfrm>
          <a:prstGeom prst="straightConnector1">
            <a:avLst/>
          </a:prstGeom>
          <a:noFill/>
          <a:ln w="34925" cap="flat" cmpd="sng">
            <a:solidFill>
              <a:srgbClr val="9292FB"/>
            </a:solidFill>
            <a:prstDash val="solid"/>
            <a:round/>
            <a:headEnd type="none" w="sm" len="sm"/>
            <a:tailEnd type="triangle" w="med" len="med"/>
          </a:ln>
        </p:spPr>
      </p:cxnSp>
      <p:sp>
        <p:nvSpPr>
          <p:cNvPr id="225" name="Google Shape;225;p21"/>
          <p:cNvSpPr/>
          <p:nvPr/>
        </p:nvSpPr>
        <p:spPr>
          <a:xfrm>
            <a:off x="1984325" y="2675700"/>
            <a:ext cx="7019400" cy="903000"/>
          </a:xfrm>
          <a:prstGeom prst="roundRect">
            <a:avLst>
              <a:gd name="adj" fmla="val 16667"/>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Calibri"/>
              <a:buNone/>
            </a:pPr>
            <a:r>
              <a:rPr lang="en" sz="1400" b="0" i="0" u="none" strike="noStrike" cap="none">
                <a:solidFill>
                  <a:schemeClr val="dk1"/>
                </a:solidFill>
                <a:latin typeface="Calibri"/>
                <a:ea typeface="Calibri"/>
                <a:cs typeface="Calibri"/>
                <a:sym typeface="Calibri"/>
              </a:rPr>
              <a:t>The proposed activity involves experiments with influenza viruses containing genes or segments from 1918-1919 H1N1 (1918 H1N1), human H2N2 (1957-1968) and highly pathogenic avian influenza H5N1 strains within the Goose/Guangdong/96-like H5 lineage (HPAI H5N1) </a:t>
            </a:r>
            <a:endParaRPr sz="1100">
              <a:solidFill>
                <a:schemeClr val="dk1"/>
              </a:solidFill>
            </a:endParaRPr>
          </a:p>
        </p:txBody>
      </p:sp>
      <p:cxnSp>
        <p:nvCxnSpPr>
          <p:cNvPr id="226" name="Google Shape;226;p21"/>
          <p:cNvCxnSpPr/>
          <p:nvPr/>
        </p:nvCxnSpPr>
        <p:spPr>
          <a:xfrm>
            <a:off x="6072611" y="3565546"/>
            <a:ext cx="0" cy="473700"/>
          </a:xfrm>
          <a:prstGeom prst="straightConnector1">
            <a:avLst/>
          </a:prstGeom>
          <a:noFill/>
          <a:ln w="34925" cap="flat" cmpd="sng">
            <a:solidFill>
              <a:srgbClr val="9292FB"/>
            </a:solidFill>
            <a:prstDash val="solid"/>
            <a:round/>
            <a:headEnd type="none" w="sm" len="sm"/>
            <a:tailEnd type="triangle" w="med" len="med"/>
          </a:ln>
        </p:spPr>
      </p:cxnSp>
      <p:cxnSp>
        <p:nvCxnSpPr>
          <p:cNvPr id="227" name="Google Shape;227;p21"/>
          <p:cNvCxnSpPr/>
          <p:nvPr/>
        </p:nvCxnSpPr>
        <p:spPr>
          <a:xfrm>
            <a:off x="5427129" y="4039353"/>
            <a:ext cx="1334100" cy="0"/>
          </a:xfrm>
          <a:prstGeom prst="straightConnector1">
            <a:avLst/>
          </a:prstGeom>
          <a:noFill/>
          <a:ln w="34925" cap="flat" cmpd="sng">
            <a:solidFill>
              <a:srgbClr val="9292FB"/>
            </a:solidFill>
            <a:prstDash val="solid"/>
            <a:round/>
            <a:headEnd type="none" w="sm" len="sm"/>
            <a:tailEnd type="none" w="sm" len="sm"/>
          </a:ln>
        </p:spPr>
      </p:cxnSp>
      <p:sp>
        <p:nvSpPr>
          <p:cNvPr id="228" name="Google Shape;228;p21"/>
          <p:cNvSpPr/>
          <p:nvPr/>
        </p:nvSpPr>
        <p:spPr>
          <a:xfrm>
            <a:off x="4066426" y="3754432"/>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Yes</a:t>
            </a:r>
            <a:endParaRPr sz="1100"/>
          </a:p>
        </p:txBody>
      </p:sp>
      <p:sp>
        <p:nvSpPr>
          <p:cNvPr id="229" name="Google Shape;229;p21"/>
          <p:cNvSpPr/>
          <p:nvPr/>
        </p:nvSpPr>
        <p:spPr>
          <a:xfrm>
            <a:off x="6787188" y="3737905"/>
            <a:ext cx="1344300" cy="5838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1400"/>
              <a:buFont typeface="Arial"/>
              <a:buNone/>
            </a:pPr>
            <a:r>
              <a:rPr lang="en" sz="1400" b="0" i="0" u="none" strike="noStrike" cap="none">
                <a:solidFill>
                  <a:srgbClr val="002060"/>
                </a:solidFill>
                <a:latin typeface="Arial"/>
                <a:ea typeface="Arial"/>
                <a:cs typeface="Arial"/>
                <a:sym typeface="Arial"/>
              </a:rPr>
              <a:t>No</a:t>
            </a:r>
            <a:endParaRPr sz="1100"/>
          </a:p>
        </p:txBody>
      </p:sp>
      <p:cxnSp>
        <p:nvCxnSpPr>
          <p:cNvPr id="230" name="Google Shape;230;p21"/>
          <p:cNvCxnSpPr/>
          <p:nvPr/>
        </p:nvCxnSpPr>
        <p:spPr>
          <a:xfrm flipH="1">
            <a:off x="3586879" y="4090990"/>
            <a:ext cx="466500" cy="212400"/>
          </a:xfrm>
          <a:prstGeom prst="straightConnector1">
            <a:avLst/>
          </a:prstGeom>
          <a:noFill/>
          <a:ln w="34925" cap="flat" cmpd="sng">
            <a:solidFill>
              <a:srgbClr val="9292FB"/>
            </a:solidFill>
            <a:prstDash val="solid"/>
            <a:round/>
            <a:headEnd type="none" w="sm" len="sm"/>
            <a:tailEnd type="triangle" w="med" len="med"/>
          </a:ln>
        </p:spPr>
      </p:cxnSp>
      <p:sp>
        <p:nvSpPr>
          <p:cNvPr id="231" name="Google Shape;231;p21"/>
          <p:cNvSpPr/>
          <p:nvPr/>
        </p:nvSpPr>
        <p:spPr>
          <a:xfrm>
            <a:off x="1984332" y="4046407"/>
            <a:ext cx="1599900" cy="723000"/>
          </a:xfrm>
          <a:prstGeom prst="ellipse">
            <a:avLst/>
          </a:prstGeom>
          <a:solidFill>
            <a:schemeClr val="accent1"/>
          </a:solidFill>
          <a:ln w="25400" cap="flat" cmpd="sng">
            <a:solidFill>
              <a:srgbClr val="6F6FBA"/>
            </a:solidFill>
            <a:prstDash val="solid"/>
            <a:round/>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2060"/>
              </a:buClr>
              <a:buSzPts val="800"/>
              <a:buFont typeface="Arial"/>
              <a:buNone/>
            </a:pPr>
            <a:endParaRPr sz="800">
              <a:solidFill>
                <a:srgbClr val="002060"/>
              </a:solidFill>
            </a:endParaRPr>
          </a:p>
          <a:p>
            <a:pPr marL="0" marR="0" lvl="0" indent="0" algn="ctr" rtl="0">
              <a:lnSpc>
                <a:spcPct val="100000"/>
              </a:lnSpc>
              <a:spcBef>
                <a:spcPts val="0"/>
              </a:spcBef>
              <a:spcAft>
                <a:spcPts val="0"/>
              </a:spcAft>
              <a:buClr>
                <a:srgbClr val="002060"/>
              </a:buClr>
              <a:buSzPts val="800"/>
              <a:buFont typeface="Arial"/>
              <a:buNone/>
            </a:pPr>
            <a:r>
              <a:rPr lang="en" sz="800" b="0" i="0" u="none" strike="noStrike" cap="none">
                <a:solidFill>
                  <a:srgbClr val="002060"/>
                </a:solidFill>
                <a:latin typeface="Arial"/>
                <a:ea typeface="Arial"/>
                <a:cs typeface="Arial"/>
                <a:sym typeface="Arial"/>
              </a:rPr>
              <a:t>Guidelines, Section III-D-7</a:t>
            </a:r>
            <a:endParaRPr sz="1100"/>
          </a:p>
          <a:p>
            <a:pPr marL="0" marR="0" lvl="0" indent="0" algn="ctr" rtl="0">
              <a:lnSpc>
                <a:spcPct val="100000"/>
              </a:lnSpc>
              <a:spcBef>
                <a:spcPts val="0"/>
              </a:spcBef>
              <a:spcAft>
                <a:spcPts val="0"/>
              </a:spcAft>
              <a:buClr>
                <a:srgbClr val="002060"/>
              </a:buClr>
              <a:buSzPts val="800"/>
              <a:buFont typeface="Arial"/>
              <a:buNone/>
            </a:pPr>
            <a:endParaRPr sz="1100"/>
          </a:p>
        </p:txBody>
      </p:sp>
      <p:cxnSp>
        <p:nvCxnSpPr>
          <p:cNvPr id="232" name="Google Shape;232;p21"/>
          <p:cNvCxnSpPr/>
          <p:nvPr/>
        </p:nvCxnSpPr>
        <p:spPr>
          <a:xfrm>
            <a:off x="7460539" y="4338381"/>
            <a:ext cx="0" cy="823200"/>
          </a:xfrm>
          <a:prstGeom prst="straightConnector1">
            <a:avLst/>
          </a:prstGeom>
          <a:noFill/>
          <a:ln w="34925" cap="flat" cmpd="sng">
            <a:solidFill>
              <a:srgbClr val="9292FB"/>
            </a:solidFill>
            <a:prstDash val="solid"/>
            <a:round/>
            <a:headEnd type="none" w="sm" len="sm"/>
            <a:tailEnd type="triangle" w="med" len="med"/>
          </a:ln>
        </p:spPr>
      </p:cxnSp>
      <p:cxnSp>
        <p:nvCxnSpPr>
          <p:cNvPr id="233" name="Google Shape;233;p21"/>
          <p:cNvCxnSpPr/>
          <p:nvPr/>
        </p:nvCxnSpPr>
        <p:spPr>
          <a:xfrm>
            <a:off x="4613875" y="28300"/>
            <a:ext cx="0" cy="903000"/>
          </a:xfrm>
          <a:prstGeom prst="straightConnector1">
            <a:avLst/>
          </a:prstGeom>
          <a:noFill/>
          <a:ln w="34925" cap="flat" cmpd="sng">
            <a:solidFill>
              <a:srgbClr val="9292FB"/>
            </a:solidFill>
            <a:prstDash val="solid"/>
            <a:round/>
            <a:headEnd type="none" w="sm" len="sm"/>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1213</Words>
  <Application>Microsoft Macintosh PowerPoint</Application>
  <PresentationFormat>On-screen Show (16:9)</PresentationFormat>
  <Paragraphs>152</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Simple Light</vt:lpstr>
      <vt:lpstr>What NIH Guidelines Section?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NIH Guidelines Section?</dc:title>
  <cp:lastModifiedBy>William Jardel</cp:lastModifiedBy>
  <cp:revision>2</cp:revision>
  <dcterms:modified xsi:type="dcterms:W3CDTF">2024-11-01T16:57:15Z</dcterms:modified>
</cp:coreProperties>
</file>